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tkinson Hyperlegible" panose="020B0604020202020204" charset="0"/>
      <p:regular r:id="rId13"/>
    </p:embeddedFont>
    <p:embeddedFont>
      <p:font typeface="Atkinson Hyperlegible Bold" panose="020B0604020202020204" charset="0"/>
      <p:regular r:id="rId14"/>
    </p:embeddedFont>
    <p:embeddedFont>
      <p:font typeface="Barlow Medium" panose="020F0502020204030204" pitchFamily="2" charset="0"/>
      <p:regular r:id="rId15"/>
    </p:embeddedFont>
    <p:embeddedFont>
      <p:font typeface="Raleway Heavy" panose="020B0604020202020204" charset="0"/>
      <p:regular r:id="rId16"/>
    </p:embeddedFont>
    <p:embeddedFont>
      <p:font typeface="The Seasons" panose="020B0604020202020204" charset="0"/>
      <p:regular r:id="rId17"/>
    </p:embeddedFont>
    <p:embeddedFont>
      <p:font typeface="The Seasons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9059" y="190549"/>
            <a:ext cx="17515740" cy="9542692"/>
            <a:chOff x="0" y="0"/>
            <a:chExt cx="6524382" cy="3554527"/>
          </a:xfrm>
        </p:grpSpPr>
        <p:sp>
          <p:nvSpPr>
            <p:cNvPr id="3" name="Freeform 3"/>
            <p:cNvSpPr/>
            <p:nvPr/>
          </p:nvSpPr>
          <p:spPr>
            <a:xfrm>
              <a:off x="0" y="0"/>
              <a:ext cx="6524382" cy="3554526"/>
            </a:xfrm>
            <a:custGeom>
              <a:avLst/>
              <a:gdLst/>
              <a:ahLst/>
              <a:cxnLst/>
              <a:rect l="l" t="t" r="r" b="b"/>
              <a:pathLst>
                <a:path w="6524382" h="3554526">
                  <a:moveTo>
                    <a:pt x="0" y="0"/>
                  </a:moveTo>
                  <a:lnTo>
                    <a:pt x="6524382" y="0"/>
                  </a:lnTo>
                  <a:lnTo>
                    <a:pt x="6524382" y="3554526"/>
                  </a:lnTo>
                  <a:lnTo>
                    <a:pt x="0" y="3554526"/>
                  </a:lnTo>
                  <a:close/>
                </a:path>
              </a:pathLst>
            </a:custGeom>
            <a:solidFill>
              <a:srgbClr val="000000">
                <a:alpha val="0"/>
              </a:srgbClr>
            </a:solidFill>
            <a:ln w="190500" cap="sq">
              <a:solidFill>
                <a:srgbClr val="D6BBA6"/>
              </a:solidFill>
              <a:prstDash val="solid"/>
              <a:miter/>
            </a:ln>
          </p:spPr>
          <p:txBody>
            <a:bodyPr/>
            <a:lstStyle/>
            <a:p>
              <a:endParaRPr lang="es-MX"/>
            </a:p>
          </p:txBody>
        </p:sp>
        <p:sp>
          <p:nvSpPr>
            <p:cNvPr id="4" name="TextBox 4"/>
            <p:cNvSpPr txBox="1"/>
            <p:nvPr/>
          </p:nvSpPr>
          <p:spPr>
            <a:xfrm>
              <a:off x="0" y="-9525"/>
              <a:ext cx="6524382" cy="3564052"/>
            </a:xfrm>
            <a:prstGeom prst="rect">
              <a:avLst/>
            </a:prstGeom>
          </p:spPr>
          <p:txBody>
            <a:bodyPr lIns="48876" tIns="48876" rIns="48876" bIns="48876" rtlCol="0" anchor="ctr"/>
            <a:lstStyle/>
            <a:p>
              <a:pPr algn="ctr">
                <a:lnSpc>
                  <a:spcPts val="1500"/>
                </a:lnSpc>
              </a:pPr>
              <a:endParaRPr/>
            </a:p>
          </p:txBody>
        </p:sp>
      </p:grpSp>
      <p:sp>
        <p:nvSpPr>
          <p:cNvPr id="5" name="Freeform 5"/>
          <p:cNvSpPr/>
          <p:nvPr/>
        </p:nvSpPr>
        <p:spPr>
          <a:xfrm>
            <a:off x="386130" y="4181520"/>
            <a:ext cx="4835275" cy="5705340"/>
          </a:xfrm>
          <a:custGeom>
            <a:avLst/>
            <a:gdLst/>
            <a:ahLst/>
            <a:cxnLst/>
            <a:rect l="l" t="t" r="r" b="b"/>
            <a:pathLst>
              <a:path w="4835275" h="5705340">
                <a:moveTo>
                  <a:pt x="0" y="0"/>
                </a:moveTo>
                <a:lnTo>
                  <a:pt x="4835275" y="0"/>
                </a:lnTo>
                <a:lnTo>
                  <a:pt x="4835275" y="5705339"/>
                </a:lnTo>
                <a:lnTo>
                  <a:pt x="0" y="5705339"/>
                </a:lnTo>
                <a:lnTo>
                  <a:pt x="0" y="0"/>
                </a:lnTo>
                <a:close/>
              </a:path>
            </a:pathLst>
          </a:custGeom>
          <a:blipFill>
            <a:blip r:embed="rId2"/>
            <a:stretch>
              <a:fillRect/>
            </a:stretch>
          </a:blipFill>
        </p:spPr>
        <p:txBody>
          <a:bodyPr/>
          <a:lstStyle/>
          <a:p>
            <a:endParaRPr lang="es-MX"/>
          </a:p>
        </p:txBody>
      </p:sp>
      <p:sp>
        <p:nvSpPr>
          <p:cNvPr id="6" name="Freeform 6"/>
          <p:cNvSpPr/>
          <p:nvPr/>
        </p:nvSpPr>
        <p:spPr>
          <a:xfrm rot="-5400000">
            <a:off x="12765446" y="4716738"/>
            <a:ext cx="4743359" cy="5596884"/>
          </a:xfrm>
          <a:custGeom>
            <a:avLst/>
            <a:gdLst/>
            <a:ahLst/>
            <a:cxnLst/>
            <a:rect l="l" t="t" r="r" b="b"/>
            <a:pathLst>
              <a:path w="4743359" h="5596884">
                <a:moveTo>
                  <a:pt x="0" y="0"/>
                </a:moveTo>
                <a:lnTo>
                  <a:pt x="4743360" y="0"/>
                </a:lnTo>
                <a:lnTo>
                  <a:pt x="4743360" y="5596884"/>
                </a:lnTo>
                <a:lnTo>
                  <a:pt x="0" y="5596884"/>
                </a:lnTo>
                <a:lnTo>
                  <a:pt x="0" y="0"/>
                </a:lnTo>
                <a:close/>
              </a:path>
            </a:pathLst>
          </a:custGeom>
          <a:blipFill>
            <a:blip r:embed="rId2"/>
            <a:stretch>
              <a:fillRect/>
            </a:stretch>
          </a:blipFill>
        </p:spPr>
        <p:txBody>
          <a:bodyPr/>
          <a:lstStyle/>
          <a:p>
            <a:endParaRPr lang="es-MX"/>
          </a:p>
        </p:txBody>
      </p:sp>
      <p:sp>
        <p:nvSpPr>
          <p:cNvPr id="7" name="Freeform 7"/>
          <p:cNvSpPr/>
          <p:nvPr/>
        </p:nvSpPr>
        <p:spPr>
          <a:xfrm>
            <a:off x="15351575" y="258919"/>
            <a:ext cx="1907725" cy="2450117"/>
          </a:xfrm>
          <a:custGeom>
            <a:avLst/>
            <a:gdLst/>
            <a:ahLst/>
            <a:cxnLst/>
            <a:rect l="l" t="t" r="r" b="b"/>
            <a:pathLst>
              <a:path w="1907725" h="2450117">
                <a:moveTo>
                  <a:pt x="0" y="0"/>
                </a:moveTo>
                <a:lnTo>
                  <a:pt x="1907725" y="0"/>
                </a:lnTo>
                <a:lnTo>
                  <a:pt x="1907725" y="2450117"/>
                </a:lnTo>
                <a:lnTo>
                  <a:pt x="0" y="2450117"/>
                </a:lnTo>
                <a:lnTo>
                  <a:pt x="0" y="0"/>
                </a:lnTo>
                <a:close/>
              </a:path>
            </a:pathLst>
          </a:custGeom>
          <a:blipFill>
            <a:blip r:embed="rId3"/>
            <a:stretch>
              <a:fillRect/>
            </a:stretch>
          </a:blipFill>
        </p:spPr>
        <p:txBody>
          <a:bodyPr/>
          <a:lstStyle/>
          <a:p>
            <a:endParaRPr lang="es-MX"/>
          </a:p>
        </p:txBody>
      </p:sp>
      <p:sp>
        <p:nvSpPr>
          <p:cNvPr id="8" name="Freeform 8"/>
          <p:cNvSpPr/>
          <p:nvPr/>
        </p:nvSpPr>
        <p:spPr>
          <a:xfrm>
            <a:off x="1408440" y="553759"/>
            <a:ext cx="1395328" cy="1860437"/>
          </a:xfrm>
          <a:custGeom>
            <a:avLst/>
            <a:gdLst/>
            <a:ahLst/>
            <a:cxnLst/>
            <a:rect l="l" t="t" r="r" b="b"/>
            <a:pathLst>
              <a:path w="1395328" h="1860437">
                <a:moveTo>
                  <a:pt x="0" y="0"/>
                </a:moveTo>
                <a:lnTo>
                  <a:pt x="1395328" y="0"/>
                </a:lnTo>
                <a:lnTo>
                  <a:pt x="1395328" y="1860437"/>
                </a:lnTo>
                <a:lnTo>
                  <a:pt x="0" y="1860437"/>
                </a:lnTo>
                <a:lnTo>
                  <a:pt x="0" y="0"/>
                </a:lnTo>
                <a:close/>
              </a:path>
            </a:pathLst>
          </a:custGeom>
          <a:blipFill>
            <a:blip r:embed="rId4"/>
            <a:stretch>
              <a:fillRect/>
            </a:stretch>
          </a:blipFill>
        </p:spPr>
        <p:txBody>
          <a:bodyPr/>
          <a:lstStyle/>
          <a:p>
            <a:endParaRPr lang="es-MX"/>
          </a:p>
        </p:txBody>
      </p:sp>
      <p:sp>
        <p:nvSpPr>
          <p:cNvPr id="9" name="TextBox 9"/>
          <p:cNvSpPr txBox="1"/>
          <p:nvPr/>
        </p:nvSpPr>
        <p:spPr>
          <a:xfrm>
            <a:off x="2472078" y="3677317"/>
            <a:ext cx="13411240" cy="2028190"/>
          </a:xfrm>
          <a:prstGeom prst="rect">
            <a:avLst/>
          </a:prstGeom>
        </p:spPr>
        <p:txBody>
          <a:bodyPr lIns="0" tIns="0" rIns="0" bIns="0" rtlCol="0" anchor="t">
            <a:spAutoFit/>
          </a:bodyPr>
          <a:lstStyle/>
          <a:p>
            <a:pPr algn="ctr">
              <a:lnSpc>
                <a:spcPts val="7279"/>
              </a:lnSpc>
            </a:pPr>
            <a:r>
              <a:rPr lang="en-US" sz="6999" spc="531">
                <a:solidFill>
                  <a:srgbClr val="000000"/>
                </a:solidFill>
                <a:latin typeface="The Seasons"/>
                <a:ea typeface="The Seasons"/>
                <a:cs typeface="The Seasons"/>
                <a:sym typeface="The Seasons"/>
              </a:rPr>
              <a:t>PLANEACIÓN ESTRATEGICA DE LA MERCADOTECNIA</a:t>
            </a:r>
          </a:p>
        </p:txBody>
      </p:sp>
      <p:sp>
        <p:nvSpPr>
          <p:cNvPr id="10" name="TextBox 10"/>
          <p:cNvSpPr txBox="1"/>
          <p:nvPr/>
        </p:nvSpPr>
        <p:spPr>
          <a:xfrm>
            <a:off x="5849923" y="6883400"/>
            <a:ext cx="6588154" cy="550527"/>
          </a:xfrm>
          <a:prstGeom prst="rect">
            <a:avLst/>
          </a:prstGeom>
        </p:spPr>
        <p:txBody>
          <a:bodyPr lIns="0" tIns="0" rIns="0" bIns="0" rtlCol="0" anchor="t">
            <a:spAutoFit/>
          </a:bodyPr>
          <a:lstStyle/>
          <a:p>
            <a:pPr marL="0" lvl="0" indent="0" algn="ctr">
              <a:lnSpc>
                <a:spcPts val="4590"/>
              </a:lnSpc>
            </a:pPr>
            <a:r>
              <a:rPr lang="en-US" sz="3000" spc="65">
                <a:solidFill>
                  <a:srgbClr val="000000"/>
                </a:solidFill>
                <a:latin typeface="Atkinson Hyperlegible"/>
                <a:ea typeface="Atkinson Hyperlegible"/>
                <a:cs typeface="Atkinson Hyperlegible"/>
                <a:sym typeface="Atkinson Hyperlegible"/>
              </a:rPr>
              <a:t>Resultados de Pagina FACEBOOK</a:t>
            </a:r>
          </a:p>
        </p:txBody>
      </p:sp>
      <p:sp>
        <p:nvSpPr>
          <p:cNvPr id="11" name="TextBox 11"/>
          <p:cNvSpPr txBox="1"/>
          <p:nvPr/>
        </p:nvSpPr>
        <p:spPr>
          <a:xfrm>
            <a:off x="5221405" y="705811"/>
            <a:ext cx="9088067" cy="550527"/>
          </a:xfrm>
          <a:prstGeom prst="rect">
            <a:avLst/>
          </a:prstGeom>
        </p:spPr>
        <p:txBody>
          <a:bodyPr lIns="0" tIns="0" rIns="0" bIns="0" rtlCol="0" anchor="t">
            <a:spAutoFit/>
          </a:bodyPr>
          <a:lstStyle/>
          <a:p>
            <a:pPr marL="0" lvl="0" indent="0" algn="ctr">
              <a:lnSpc>
                <a:spcPts val="4590"/>
              </a:lnSpc>
            </a:pPr>
            <a:r>
              <a:rPr lang="en-US" sz="3000" b="1" spc="65">
                <a:solidFill>
                  <a:srgbClr val="000000"/>
                </a:solidFill>
                <a:latin typeface="Atkinson Hyperlegible Bold"/>
                <a:ea typeface="Atkinson Hyperlegible Bold"/>
                <a:cs typeface="Atkinson Hyperlegible Bold"/>
                <a:sym typeface="Atkinson Hyperlegible Bold"/>
              </a:rPr>
              <a:t>Universidad Juarez Autónoma de Tabasco</a:t>
            </a:r>
          </a:p>
        </p:txBody>
      </p:sp>
      <p:sp>
        <p:nvSpPr>
          <p:cNvPr id="12" name="TextBox 12"/>
          <p:cNvSpPr txBox="1"/>
          <p:nvPr/>
        </p:nvSpPr>
        <p:spPr>
          <a:xfrm>
            <a:off x="3217595" y="1161089"/>
            <a:ext cx="12037895" cy="550527"/>
          </a:xfrm>
          <a:prstGeom prst="rect">
            <a:avLst/>
          </a:prstGeom>
        </p:spPr>
        <p:txBody>
          <a:bodyPr lIns="0" tIns="0" rIns="0" bIns="0" rtlCol="0" anchor="t">
            <a:spAutoFit/>
          </a:bodyPr>
          <a:lstStyle/>
          <a:p>
            <a:pPr marL="0" lvl="0" indent="0" algn="ctr">
              <a:lnSpc>
                <a:spcPts val="4590"/>
              </a:lnSpc>
            </a:pPr>
            <a:r>
              <a:rPr lang="en-US" sz="3000" spc="65">
                <a:solidFill>
                  <a:srgbClr val="000000"/>
                </a:solidFill>
                <a:latin typeface="Atkinson Hyperlegible"/>
                <a:ea typeface="Atkinson Hyperlegible"/>
                <a:cs typeface="Atkinson Hyperlegible"/>
                <a:sym typeface="Atkinson Hyperlegible"/>
              </a:rPr>
              <a:t>División Academica de Ciencias Economico y Administrativo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130" y="344167"/>
            <a:ext cx="17515740" cy="9542692"/>
            <a:chOff x="0" y="0"/>
            <a:chExt cx="6524382" cy="3554527"/>
          </a:xfrm>
        </p:grpSpPr>
        <p:sp>
          <p:nvSpPr>
            <p:cNvPr id="3" name="Freeform 3"/>
            <p:cNvSpPr/>
            <p:nvPr/>
          </p:nvSpPr>
          <p:spPr>
            <a:xfrm>
              <a:off x="0" y="0"/>
              <a:ext cx="6524382" cy="3554526"/>
            </a:xfrm>
            <a:custGeom>
              <a:avLst/>
              <a:gdLst/>
              <a:ahLst/>
              <a:cxnLst/>
              <a:rect l="l" t="t" r="r" b="b"/>
              <a:pathLst>
                <a:path w="6524382" h="3554526">
                  <a:moveTo>
                    <a:pt x="0" y="0"/>
                  </a:moveTo>
                  <a:lnTo>
                    <a:pt x="6524382" y="0"/>
                  </a:lnTo>
                  <a:lnTo>
                    <a:pt x="6524382" y="3554526"/>
                  </a:lnTo>
                  <a:lnTo>
                    <a:pt x="0" y="3554526"/>
                  </a:lnTo>
                  <a:close/>
                </a:path>
              </a:pathLst>
            </a:custGeom>
            <a:solidFill>
              <a:srgbClr val="000000">
                <a:alpha val="0"/>
              </a:srgbClr>
            </a:solidFill>
            <a:ln w="190500" cap="sq">
              <a:solidFill>
                <a:srgbClr val="D6BBA6"/>
              </a:solidFill>
              <a:prstDash val="solid"/>
              <a:miter/>
            </a:ln>
          </p:spPr>
          <p:txBody>
            <a:bodyPr/>
            <a:lstStyle/>
            <a:p>
              <a:endParaRPr lang="es-MX"/>
            </a:p>
          </p:txBody>
        </p:sp>
        <p:sp>
          <p:nvSpPr>
            <p:cNvPr id="4" name="TextBox 4"/>
            <p:cNvSpPr txBox="1"/>
            <p:nvPr/>
          </p:nvSpPr>
          <p:spPr>
            <a:xfrm>
              <a:off x="0" y="-9525"/>
              <a:ext cx="6524382" cy="3564052"/>
            </a:xfrm>
            <a:prstGeom prst="rect">
              <a:avLst/>
            </a:prstGeom>
          </p:spPr>
          <p:txBody>
            <a:bodyPr lIns="48876" tIns="48876" rIns="48876" bIns="48876" rtlCol="0" anchor="ctr"/>
            <a:lstStyle/>
            <a:p>
              <a:pPr algn="ctr">
                <a:lnSpc>
                  <a:spcPts val="1500"/>
                </a:lnSpc>
              </a:pPr>
              <a:endParaRPr/>
            </a:p>
          </p:txBody>
        </p:sp>
      </p:grpSp>
      <p:sp>
        <p:nvSpPr>
          <p:cNvPr id="5" name="Freeform 5"/>
          <p:cNvSpPr/>
          <p:nvPr/>
        </p:nvSpPr>
        <p:spPr>
          <a:xfrm rot="818652">
            <a:off x="-1022006" y="-10345319"/>
            <a:ext cx="9400422" cy="9722890"/>
          </a:xfrm>
          <a:custGeom>
            <a:avLst/>
            <a:gdLst/>
            <a:ahLst/>
            <a:cxnLst/>
            <a:rect l="l" t="t" r="r" b="b"/>
            <a:pathLst>
              <a:path w="9400422" h="9722890">
                <a:moveTo>
                  <a:pt x="0" y="0"/>
                </a:moveTo>
                <a:lnTo>
                  <a:pt x="9400422" y="0"/>
                </a:lnTo>
                <a:lnTo>
                  <a:pt x="9400422" y="9722889"/>
                </a:lnTo>
                <a:lnTo>
                  <a:pt x="0" y="9722889"/>
                </a:lnTo>
                <a:lnTo>
                  <a:pt x="0" y="0"/>
                </a:lnTo>
                <a:close/>
              </a:path>
            </a:pathLst>
          </a:custGeom>
          <a:blipFill>
            <a:blip r:embed="rId2">
              <a:alphaModFix amt="8999"/>
            </a:blip>
            <a:stretch>
              <a:fillRect/>
            </a:stretch>
          </a:blipFill>
        </p:spPr>
        <p:txBody>
          <a:bodyPr/>
          <a:lstStyle/>
          <a:p>
            <a:endParaRPr lang="es-MX"/>
          </a:p>
        </p:txBody>
      </p:sp>
      <p:sp>
        <p:nvSpPr>
          <p:cNvPr id="6" name="Freeform 6"/>
          <p:cNvSpPr/>
          <p:nvPr/>
        </p:nvSpPr>
        <p:spPr>
          <a:xfrm>
            <a:off x="13918885" y="779802"/>
            <a:ext cx="3127678" cy="5285945"/>
          </a:xfrm>
          <a:custGeom>
            <a:avLst/>
            <a:gdLst/>
            <a:ahLst/>
            <a:cxnLst/>
            <a:rect l="l" t="t" r="r" b="b"/>
            <a:pathLst>
              <a:path w="3127678" h="5285945">
                <a:moveTo>
                  <a:pt x="0" y="0"/>
                </a:moveTo>
                <a:lnTo>
                  <a:pt x="3127679" y="0"/>
                </a:lnTo>
                <a:lnTo>
                  <a:pt x="3127679" y="5285945"/>
                </a:lnTo>
                <a:lnTo>
                  <a:pt x="0" y="5285945"/>
                </a:lnTo>
                <a:lnTo>
                  <a:pt x="0" y="0"/>
                </a:lnTo>
                <a:close/>
              </a:path>
            </a:pathLst>
          </a:custGeom>
          <a:blipFill>
            <a:blip r:embed="rId3"/>
            <a:stretch>
              <a:fillRect t="-7669" b="-20438"/>
            </a:stretch>
          </a:blipFill>
        </p:spPr>
        <p:txBody>
          <a:bodyPr/>
          <a:lstStyle/>
          <a:p>
            <a:endParaRPr lang="es-MX"/>
          </a:p>
        </p:txBody>
      </p:sp>
      <p:sp>
        <p:nvSpPr>
          <p:cNvPr id="7" name="Freeform 7"/>
          <p:cNvSpPr/>
          <p:nvPr/>
        </p:nvSpPr>
        <p:spPr>
          <a:xfrm>
            <a:off x="828371" y="1904154"/>
            <a:ext cx="4966958" cy="3725219"/>
          </a:xfrm>
          <a:custGeom>
            <a:avLst/>
            <a:gdLst/>
            <a:ahLst/>
            <a:cxnLst/>
            <a:rect l="l" t="t" r="r" b="b"/>
            <a:pathLst>
              <a:path w="4966958" h="3725219">
                <a:moveTo>
                  <a:pt x="0" y="0"/>
                </a:moveTo>
                <a:lnTo>
                  <a:pt x="4966958" y="0"/>
                </a:lnTo>
                <a:lnTo>
                  <a:pt x="4966958" y="3725219"/>
                </a:lnTo>
                <a:lnTo>
                  <a:pt x="0" y="3725219"/>
                </a:lnTo>
                <a:lnTo>
                  <a:pt x="0" y="0"/>
                </a:lnTo>
                <a:close/>
              </a:path>
            </a:pathLst>
          </a:custGeom>
          <a:blipFill>
            <a:blip r:embed="rId4"/>
            <a:stretch>
              <a:fillRect/>
            </a:stretch>
          </a:blipFill>
        </p:spPr>
        <p:txBody>
          <a:bodyPr/>
          <a:lstStyle/>
          <a:p>
            <a:endParaRPr lang="es-MX"/>
          </a:p>
        </p:txBody>
      </p:sp>
      <p:sp>
        <p:nvSpPr>
          <p:cNvPr id="8" name="Freeform 8"/>
          <p:cNvSpPr/>
          <p:nvPr/>
        </p:nvSpPr>
        <p:spPr>
          <a:xfrm>
            <a:off x="9826495" y="2076192"/>
            <a:ext cx="3528437" cy="5457791"/>
          </a:xfrm>
          <a:custGeom>
            <a:avLst/>
            <a:gdLst/>
            <a:ahLst/>
            <a:cxnLst/>
            <a:rect l="l" t="t" r="r" b="b"/>
            <a:pathLst>
              <a:path w="3528437" h="5457791">
                <a:moveTo>
                  <a:pt x="0" y="0"/>
                </a:moveTo>
                <a:lnTo>
                  <a:pt x="3528437" y="0"/>
                </a:lnTo>
                <a:lnTo>
                  <a:pt x="3528437" y="5457790"/>
                </a:lnTo>
                <a:lnTo>
                  <a:pt x="0" y="5457790"/>
                </a:lnTo>
                <a:lnTo>
                  <a:pt x="0" y="0"/>
                </a:lnTo>
                <a:close/>
              </a:path>
            </a:pathLst>
          </a:custGeom>
          <a:blipFill>
            <a:blip r:embed="rId5"/>
            <a:stretch>
              <a:fillRect b="-14932"/>
            </a:stretch>
          </a:blipFill>
        </p:spPr>
        <p:txBody>
          <a:bodyPr/>
          <a:lstStyle/>
          <a:p>
            <a:endParaRPr lang="es-MX"/>
          </a:p>
        </p:txBody>
      </p:sp>
      <p:sp>
        <p:nvSpPr>
          <p:cNvPr id="9" name="Freeform 9"/>
          <p:cNvSpPr/>
          <p:nvPr/>
        </p:nvSpPr>
        <p:spPr>
          <a:xfrm>
            <a:off x="6256909" y="2076192"/>
            <a:ext cx="2674059" cy="5294738"/>
          </a:xfrm>
          <a:custGeom>
            <a:avLst/>
            <a:gdLst/>
            <a:ahLst/>
            <a:cxnLst/>
            <a:rect l="l" t="t" r="r" b="b"/>
            <a:pathLst>
              <a:path w="2674059" h="5294738">
                <a:moveTo>
                  <a:pt x="0" y="0"/>
                </a:moveTo>
                <a:lnTo>
                  <a:pt x="2674059" y="0"/>
                </a:lnTo>
                <a:lnTo>
                  <a:pt x="2674059" y="5294738"/>
                </a:lnTo>
                <a:lnTo>
                  <a:pt x="0" y="5294738"/>
                </a:lnTo>
                <a:lnTo>
                  <a:pt x="0" y="0"/>
                </a:lnTo>
                <a:close/>
              </a:path>
            </a:pathLst>
          </a:custGeom>
          <a:blipFill>
            <a:blip r:embed="rId6"/>
            <a:stretch>
              <a:fillRect t="-9493"/>
            </a:stretch>
          </a:blipFill>
        </p:spPr>
        <p:txBody>
          <a:bodyPr/>
          <a:lstStyle/>
          <a:p>
            <a:endParaRPr lang="es-MX"/>
          </a:p>
        </p:txBody>
      </p:sp>
      <p:sp>
        <p:nvSpPr>
          <p:cNvPr id="10" name="Freeform 10"/>
          <p:cNvSpPr/>
          <p:nvPr/>
        </p:nvSpPr>
        <p:spPr>
          <a:xfrm>
            <a:off x="828371" y="5809665"/>
            <a:ext cx="4598180" cy="3448635"/>
          </a:xfrm>
          <a:custGeom>
            <a:avLst/>
            <a:gdLst/>
            <a:ahLst/>
            <a:cxnLst/>
            <a:rect l="l" t="t" r="r" b="b"/>
            <a:pathLst>
              <a:path w="4598180" h="3448635">
                <a:moveTo>
                  <a:pt x="0" y="0"/>
                </a:moveTo>
                <a:lnTo>
                  <a:pt x="4598180" y="0"/>
                </a:lnTo>
                <a:lnTo>
                  <a:pt x="4598180" y="3448635"/>
                </a:lnTo>
                <a:lnTo>
                  <a:pt x="0" y="3448635"/>
                </a:lnTo>
                <a:lnTo>
                  <a:pt x="0" y="0"/>
                </a:lnTo>
                <a:close/>
              </a:path>
            </a:pathLst>
          </a:custGeom>
          <a:blipFill>
            <a:blip r:embed="rId7"/>
            <a:stretch>
              <a:fillRect/>
            </a:stretch>
          </a:blipFill>
        </p:spPr>
        <p:txBody>
          <a:bodyPr/>
          <a:lstStyle/>
          <a:p>
            <a:endParaRPr lang="es-MX"/>
          </a:p>
        </p:txBody>
      </p:sp>
      <p:sp>
        <p:nvSpPr>
          <p:cNvPr id="11" name="Freeform 11"/>
          <p:cNvSpPr/>
          <p:nvPr/>
        </p:nvSpPr>
        <p:spPr>
          <a:xfrm>
            <a:off x="7467600" y="6861656"/>
            <a:ext cx="2076918" cy="2625244"/>
          </a:xfrm>
          <a:custGeom>
            <a:avLst/>
            <a:gdLst/>
            <a:ahLst/>
            <a:cxnLst/>
            <a:rect l="l" t="t" r="r" b="b"/>
            <a:pathLst>
              <a:path w="2738965" h="3651953">
                <a:moveTo>
                  <a:pt x="0" y="0"/>
                </a:moveTo>
                <a:lnTo>
                  <a:pt x="2738965" y="0"/>
                </a:lnTo>
                <a:lnTo>
                  <a:pt x="2738965" y="3651953"/>
                </a:lnTo>
                <a:lnTo>
                  <a:pt x="0" y="3651953"/>
                </a:lnTo>
                <a:lnTo>
                  <a:pt x="0" y="0"/>
                </a:lnTo>
                <a:close/>
              </a:path>
            </a:pathLst>
          </a:custGeom>
          <a:blipFill>
            <a:blip r:embed="rId8"/>
            <a:stretch>
              <a:fillRect/>
            </a:stretch>
          </a:blipFill>
        </p:spPr>
        <p:txBody>
          <a:bodyPr/>
          <a:lstStyle/>
          <a:p>
            <a:endParaRPr lang="es-MX"/>
          </a:p>
        </p:txBody>
      </p:sp>
      <p:sp>
        <p:nvSpPr>
          <p:cNvPr id="12" name="TextBox 12"/>
          <p:cNvSpPr txBox="1"/>
          <p:nvPr/>
        </p:nvSpPr>
        <p:spPr>
          <a:xfrm>
            <a:off x="5588623" y="884577"/>
            <a:ext cx="7110754" cy="1019577"/>
          </a:xfrm>
          <a:prstGeom prst="rect">
            <a:avLst/>
          </a:prstGeom>
        </p:spPr>
        <p:txBody>
          <a:bodyPr lIns="0" tIns="0" rIns="0" bIns="0" rtlCol="0" anchor="t">
            <a:spAutoFit/>
          </a:bodyPr>
          <a:lstStyle/>
          <a:p>
            <a:pPr algn="ctr">
              <a:lnSpc>
                <a:spcPts val="7650"/>
              </a:lnSpc>
            </a:pPr>
            <a:r>
              <a:rPr lang="en-US" sz="7427" b="1" spc="824">
                <a:solidFill>
                  <a:srgbClr val="000000"/>
                </a:solidFill>
                <a:latin typeface="Raleway Heavy"/>
                <a:ea typeface="Raleway Heavy"/>
                <a:cs typeface="Raleway Heavy"/>
                <a:sym typeface="Raleway Heavy"/>
              </a:rPr>
              <a:t>EVIDENCIAS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130" y="344167"/>
            <a:ext cx="17515740" cy="9542692"/>
            <a:chOff x="0" y="0"/>
            <a:chExt cx="6524382" cy="3554527"/>
          </a:xfrm>
        </p:grpSpPr>
        <p:sp>
          <p:nvSpPr>
            <p:cNvPr id="3" name="Freeform 3"/>
            <p:cNvSpPr/>
            <p:nvPr/>
          </p:nvSpPr>
          <p:spPr>
            <a:xfrm>
              <a:off x="0" y="0"/>
              <a:ext cx="6524382" cy="3554526"/>
            </a:xfrm>
            <a:custGeom>
              <a:avLst/>
              <a:gdLst/>
              <a:ahLst/>
              <a:cxnLst/>
              <a:rect l="l" t="t" r="r" b="b"/>
              <a:pathLst>
                <a:path w="6524382" h="3554526">
                  <a:moveTo>
                    <a:pt x="0" y="0"/>
                  </a:moveTo>
                  <a:lnTo>
                    <a:pt x="6524382" y="0"/>
                  </a:lnTo>
                  <a:lnTo>
                    <a:pt x="6524382" y="3554526"/>
                  </a:lnTo>
                  <a:lnTo>
                    <a:pt x="0" y="3554526"/>
                  </a:lnTo>
                  <a:close/>
                </a:path>
              </a:pathLst>
            </a:custGeom>
            <a:solidFill>
              <a:srgbClr val="000000">
                <a:alpha val="0"/>
              </a:srgbClr>
            </a:solidFill>
            <a:ln w="190500" cap="sq">
              <a:solidFill>
                <a:srgbClr val="D6BBA6"/>
              </a:solidFill>
              <a:prstDash val="solid"/>
              <a:miter/>
            </a:ln>
          </p:spPr>
          <p:txBody>
            <a:bodyPr/>
            <a:lstStyle/>
            <a:p>
              <a:endParaRPr lang="es-MX"/>
            </a:p>
          </p:txBody>
        </p:sp>
        <p:sp>
          <p:nvSpPr>
            <p:cNvPr id="4" name="TextBox 4"/>
            <p:cNvSpPr txBox="1"/>
            <p:nvPr/>
          </p:nvSpPr>
          <p:spPr>
            <a:xfrm>
              <a:off x="0" y="-9525"/>
              <a:ext cx="6524382" cy="3564052"/>
            </a:xfrm>
            <a:prstGeom prst="rect">
              <a:avLst/>
            </a:prstGeom>
          </p:spPr>
          <p:txBody>
            <a:bodyPr lIns="48876" tIns="48876" rIns="48876" bIns="48876" rtlCol="0" anchor="ctr"/>
            <a:lstStyle/>
            <a:p>
              <a:pPr algn="ctr">
                <a:lnSpc>
                  <a:spcPts val="1500"/>
                </a:lnSpc>
              </a:pPr>
              <a:endParaRPr/>
            </a:p>
          </p:txBody>
        </p:sp>
      </p:grpSp>
      <p:sp>
        <p:nvSpPr>
          <p:cNvPr id="5" name="Freeform 5"/>
          <p:cNvSpPr/>
          <p:nvPr/>
        </p:nvSpPr>
        <p:spPr>
          <a:xfrm>
            <a:off x="386130" y="4355059"/>
            <a:ext cx="4688201" cy="5531800"/>
          </a:xfrm>
          <a:custGeom>
            <a:avLst/>
            <a:gdLst/>
            <a:ahLst/>
            <a:cxnLst/>
            <a:rect l="l" t="t" r="r" b="b"/>
            <a:pathLst>
              <a:path w="4688201" h="5531800">
                <a:moveTo>
                  <a:pt x="0" y="0"/>
                </a:moveTo>
                <a:lnTo>
                  <a:pt x="4688201" y="0"/>
                </a:lnTo>
                <a:lnTo>
                  <a:pt x="4688201" y="5531800"/>
                </a:lnTo>
                <a:lnTo>
                  <a:pt x="0" y="5531800"/>
                </a:lnTo>
                <a:lnTo>
                  <a:pt x="0" y="0"/>
                </a:lnTo>
                <a:close/>
              </a:path>
            </a:pathLst>
          </a:custGeom>
          <a:blipFill>
            <a:blip r:embed="rId2"/>
            <a:stretch>
              <a:fillRect/>
            </a:stretch>
          </a:blipFill>
        </p:spPr>
        <p:txBody>
          <a:bodyPr/>
          <a:lstStyle/>
          <a:p>
            <a:endParaRPr lang="es-MX"/>
          </a:p>
        </p:txBody>
      </p:sp>
      <p:sp>
        <p:nvSpPr>
          <p:cNvPr id="6" name="Freeform 6"/>
          <p:cNvSpPr/>
          <p:nvPr/>
        </p:nvSpPr>
        <p:spPr>
          <a:xfrm rot="-10800000">
            <a:off x="13247367" y="344167"/>
            <a:ext cx="4688201" cy="5531800"/>
          </a:xfrm>
          <a:custGeom>
            <a:avLst/>
            <a:gdLst/>
            <a:ahLst/>
            <a:cxnLst/>
            <a:rect l="l" t="t" r="r" b="b"/>
            <a:pathLst>
              <a:path w="4688201" h="5531800">
                <a:moveTo>
                  <a:pt x="0" y="0"/>
                </a:moveTo>
                <a:lnTo>
                  <a:pt x="4688201" y="0"/>
                </a:lnTo>
                <a:lnTo>
                  <a:pt x="4688201" y="5531801"/>
                </a:lnTo>
                <a:lnTo>
                  <a:pt x="0" y="5531801"/>
                </a:lnTo>
                <a:lnTo>
                  <a:pt x="0" y="0"/>
                </a:lnTo>
                <a:close/>
              </a:path>
            </a:pathLst>
          </a:custGeom>
          <a:blipFill>
            <a:blip r:embed="rId2"/>
            <a:stretch>
              <a:fillRect/>
            </a:stretch>
          </a:blipFill>
        </p:spPr>
        <p:txBody>
          <a:bodyPr/>
          <a:lstStyle/>
          <a:p>
            <a:endParaRPr lang="es-MX"/>
          </a:p>
        </p:txBody>
      </p:sp>
      <p:sp>
        <p:nvSpPr>
          <p:cNvPr id="7" name="Freeform 7"/>
          <p:cNvSpPr/>
          <p:nvPr/>
        </p:nvSpPr>
        <p:spPr>
          <a:xfrm rot="5400000">
            <a:off x="807930" y="-77632"/>
            <a:ext cx="4688201" cy="5531800"/>
          </a:xfrm>
          <a:custGeom>
            <a:avLst/>
            <a:gdLst/>
            <a:ahLst/>
            <a:cxnLst/>
            <a:rect l="l" t="t" r="r" b="b"/>
            <a:pathLst>
              <a:path w="4688201" h="5531800">
                <a:moveTo>
                  <a:pt x="0" y="0"/>
                </a:moveTo>
                <a:lnTo>
                  <a:pt x="4688200" y="0"/>
                </a:lnTo>
                <a:lnTo>
                  <a:pt x="4688200" y="5531800"/>
                </a:lnTo>
                <a:lnTo>
                  <a:pt x="0" y="5531800"/>
                </a:lnTo>
                <a:lnTo>
                  <a:pt x="0" y="0"/>
                </a:lnTo>
                <a:close/>
              </a:path>
            </a:pathLst>
          </a:custGeom>
          <a:blipFill>
            <a:blip r:embed="rId2"/>
            <a:stretch>
              <a:fillRect/>
            </a:stretch>
          </a:blipFill>
        </p:spPr>
        <p:txBody>
          <a:bodyPr/>
          <a:lstStyle/>
          <a:p>
            <a:endParaRPr lang="es-MX"/>
          </a:p>
        </p:txBody>
      </p:sp>
      <p:sp>
        <p:nvSpPr>
          <p:cNvPr id="8" name="Freeform 8"/>
          <p:cNvSpPr/>
          <p:nvPr/>
        </p:nvSpPr>
        <p:spPr>
          <a:xfrm rot="-5400000">
            <a:off x="12825568" y="4776859"/>
            <a:ext cx="4688201" cy="5531800"/>
          </a:xfrm>
          <a:custGeom>
            <a:avLst/>
            <a:gdLst/>
            <a:ahLst/>
            <a:cxnLst/>
            <a:rect l="l" t="t" r="r" b="b"/>
            <a:pathLst>
              <a:path w="4688201" h="5531800">
                <a:moveTo>
                  <a:pt x="0" y="0"/>
                </a:moveTo>
                <a:lnTo>
                  <a:pt x="4688200" y="0"/>
                </a:lnTo>
                <a:lnTo>
                  <a:pt x="4688200" y="5531800"/>
                </a:lnTo>
                <a:lnTo>
                  <a:pt x="0" y="5531800"/>
                </a:lnTo>
                <a:lnTo>
                  <a:pt x="0" y="0"/>
                </a:lnTo>
                <a:close/>
              </a:path>
            </a:pathLst>
          </a:custGeom>
          <a:blipFill>
            <a:blip r:embed="rId2"/>
            <a:stretch>
              <a:fillRect/>
            </a:stretch>
          </a:blipFill>
        </p:spPr>
        <p:txBody>
          <a:bodyPr/>
          <a:lstStyle/>
          <a:p>
            <a:endParaRPr lang="es-MX"/>
          </a:p>
        </p:txBody>
      </p:sp>
      <p:sp>
        <p:nvSpPr>
          <p:cNvPr id="9" name="TextBox 9"/>
          <p:cNvSpPr txBox="1"/>
          <p:nvPr/>
        </p:nvSpPr>
        <p:spPr>
          <a:xfrm>
            <a:off x="2472078" y="3802437"/>
            <a:ext cx="13411240" cy="2946374"/>
          </a:xfrm>
          <a:prstGeom prst="rect">
            <a:avLst/>
          </a:prstGeom>
        </p:spPr>
        <p:txBody>
          <a:bodyPr lIns="0" tIns="0" rIns="0" bIns="0" rtlCol="0" anchor="t">
            <a:spAutoFit/>
          </a:bodyPr>
          <a:lstStyle/>
          <a:p>
            <a:pPr algn="ctr">
              <a:lnSpc>
                <a:spcPts val="11373"/>
              </a:lnSpc>
            </a:pPr>
            <a:r>
              <a:rPr lang="en-US" sz="10936" b="1" spc="831">
                <a:solidFill>
                  <a:srgbClr val="000000"/>
                </a:solidFill>
                <a:latin typeface="Raleway Heavy"/>
                <a:ea typeface="Raleway Heavy"/>
                <a:cs typeface="Raleway Heavy"/>
                <a:sym typeface="Raleway Heavy"/>
              </a:rPr>
              <a:t>MUCHAS</a:t>
            </a:r>
          </a:p>
          <a:p>
            <a:pPr algn="ctr">
              <a:lnSpc>
                <a:spcPts val="11373"/>
              </a:lnSpc>
            </a:pPr>
            <a:r>
              <a:rPr lang="en-US" sz="10936" b="1" spc="831">
                <a:solidFill>
                  <a:srgbClr val="000000"/>
                </a:solidFill>
                <a:latin typeface="Raleway Heavy"/>
                <a:ea typeface="Raleway Heavy"/>
                <a:cs typeface="Raleway Heavy"/>
                <a:sym typeface="Raleway Heavy"/>
              </a:rPr>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7880" y="0"/>
            <a:ext cx="17720120" cy="9730459"/>
            <a:chOff x="0" y="0"/>
            <a:chExt cx="6600510" cy="3624467"/>
          </a:xfrm>
        </p:grpSpPr>
        <p:sp>
          <p:nvSpPr>
            <p:cNvPr id="3" name="Freeform 3"/>
            <p:cNvSpPr/>
            <p:nvPr/>
          </p:nvSpPr>
          <p:spPr>
            <a:xfrm>
              <a:off x="0" y="0"/>
              <a:ext cx="6600510" cy="3624468"/>
            </a:xfrm>
            <a:custGeom>
              <a:avLst/>
              <a:gdLst/>
              <a:ahLst/>
              <a:cxnLst/>
              <a:rect l="l" t="t" r="r" b="b"/>
              <a:pathLst>
                <a:path w="6600510" h="3624468">
                  <a:moveTo>
                    <a:pt x="0" y="0"/>
                  </a:moveTo>
                  <a:lnTo>
                    <a:pt x="6600510" y="0"/>
                  </a:lnTo>
                  <a:lnTo>
                    <a:pt x="6600510" y="3624468"/>
                  </a:lnTo>
                  <a:lnTo>
                    <a:pt x="0" y="3624468"/>
                  </a:lnTo>
                  <a:close/>
                </a:path>
              </a:pathLst>
            </a:custGeom>
            <a:solidFill>
              <a:srgbClr val="000000">
                <a:alpha val="0"/>
              </a:srgbClr>
            </a:solidFill>
            <a:ln w="190500" cap="sq">
              <a:solidFill>
                <a:srgbClr val="D6BBA6"/>
              </a:solidFill>
              <a:prstDash val="solid"/>
              <a:miter/>
            </a:ln>
          </p:spPr>
          <p:txBody>
            <a:bodyPr/>
            <a:lstStyle/>
            <a:p>
              <a:endParaRPr lang="es-MX"/>
            </a:p>
          </p:txBody>
        </p:sp>
        <p:sp>
          <p:nvSpPr>
            <p:cNvPr id="4" name="TextBox 4"/>
            <p:cNvSpPr txBox="1"/>
            <p:nvPr/>
          </p:nvSpPr>
          <p:spPr>
            <a:xfrm>
              <a:off x="0" y="-9525"/>
              <a:ext cx="6600510" cy="3633992"/>
            </a:xfrm>
            <a:prstGeom prst="rect">
              <a:avLst/>
            </a:prstGeom>
          </p:spPr>
          <p:txBody>
            <a:bodyPr lIns="48876" tIns="48876" rIns="48876" bIns="48876" rtlCol="0" anchor="ctr"/>
            <a:lstStyle/>
            <a:p>
              <a:pPr algn="ctr">
                <a:lnSpc>
                  <a:spcPts val="1500"/>
                </a:lnSpc>
              </a:pPr>
              <a:endParaRPr/>
            </a:p>
          </p:txBody>
        </p:sp>
      </p:grpSp>
      <p:sp>
        <p:nvSpPr>
          <p:cNvPr id="5" name="Freeform 5"/>
          <p:cNvSpPr/>
          <p:nvPr/>
        </p:nvSpPr>
        <p:spPr>
          <a:xfrm rot="5400000">
            <a:off x="372644" y="-568357"/>
            <a:ext cx="4688201" cy="5531800"/>
          </a:xfrm>
          <a:custGeom>
            <a:avLst/>
            <a:gdLst/>
            <a:ahLst/>
            <a:cxnLst/>
            <a:rect l="l" t="t" r="r" b="b"/>
            <a:pathLst>
              <a:path w="4688201" h="5531800">
                <a:moveTo>
                  <a:pt x="0" y="0"/>
                </a:moveTo>
                <a:lnTo>
                  <a:pt x="4688200" y="0"/>
                </a:lnTo>
                <a:lnTo>
                  <a:pt x="4688200" y="5531801"/>
                </a:lnTo>
                <a:lnTo>
                  <a:pt x="0" y="5531801"/>
                </a:lnTo>
                <a:lnTo>
                  <a:pt x="0" y="0"/>
                </a:lnTo>
                <a:close/>
              </a:path>
            </a:pathLst>
          </a:custGeom>
          <a:blipFill>
            <a:blip r:embed="rId2"/>
            <a:stretch>
              <a:fillRect/>
            </a:stretch>
          </a:blipFill>
        </p:spPr>
        <p:txBody>
          <a:bodyPr/>
          <a:lstStyle/>
          <a:p>
            <a:endParaRPr lang="es-MX"/>
          </a:p>
        </p:txBody>
      </p:sp>
      <p:sp>
        <p:nvSpPr>
          <p:cNvPr id="6" name="Freeform 6"/>
          <p:cNvSpPr/>
          <p:nvPr/>
        </p:nvSpPr>
        <p:spPr>
          <a:xfrm rot="-5400000">
            <a:off x="13560342" y="5358458"/>
            <a:ext cx="4688201" cy="5531800"/>
          </a:xfrm>
          <a:custGeom>
            <a:avLst/>
            <a:gdLst/>
            <a:ahLst/>
            <a:cxnLst/>
            <a:rect l="l" t="t" r="r" b="b"/>
            <a:pathLst>
              <a:path w="4688201" h="5531800">
                <a:moveTo>
                  <a:pt x="0" y="0"/>
                </a:moveTo>
                <a:lnTo>
                  <a:pt x="4688200" y="0"/>
                </a:lnTo>
                <a:lnTo>
                  <a:pt x="4688200" y="5531800"/>
                </a:lnTo>
                <a:lnTo>
                  <a:pt x="0" y="5531800"/>
                </a:lnTo>
                <a:lnTo>
                  <a:pt x="0" y="0"/>
                </a:lnTo>
                <a:close/>
              </a:path>
            </a:pathLst>
          </a:custGeom>
          <a:blipFill>
            <a:blip r:embed="rId2"/>
            <a:stretch>
              <a:fillRect/>
            </a:stretch>
          </a:blipFill>
        </p:spPr>
        <p:txBody>
          <a:bodyPr/>
          <a:lstStyle/>
          <a:p>
            <a:endParaRPr lang="es-MX"/>
          </a:p>
        </p:txBody>
      </p:sp>
      <p:sp>
        <p:nvSpPr>
          <p:cNvPr id="7" name="Freeform 7"/>
          <p:cNvSpPr/>
          <p:nvPr/>
        </p:nvSpPr>
        <p:spPr>
          <a:xfrm>
            <a:off x="12265537" y="3086100"/>
            <a:ext cx="4636394" cy="4114800"/>
          </a:xfrm>
          <a:custGeom>
            <a:avLst/>
            <a:gdLst/>
            <a:ahLst/>
            <a:cxnLst/>
            <a:rect l="l" t="t" r="r" b="b"/>
            <a:pathLst>
              <a:path w="4636394" h="4114800">
                <a:moveTo>
                  <a:pt x="0" y="0"/>
                </a:moveTo>
                <a:lnTo>
                  <a:pt x="4636395" y="0"/>
                </a:lnTo>
                <a:lnTo>
                  <a:pt x="4636395" y="4114800"/>
                </a:lnTo>
                <a:lnTo>
                  <a:pt x="0" y="4114800"/>
                </a:lnTo>
                <a:lnTo>
                  <a:pt x="0" y="0"/>
                </a:lnTo>
                <a:close/>
              </a:path>
            </a:pathLst>
          </a:custGeom>
          <a:blipFill>
            <a:blip r:embed="rId3"/>
            <a:stretch>
              <a:fillRect/>
            </a:stretch>
          </a:blipFill>
        </p:spPr>
        <p:txBody>
          <a:bodyPr/>
          <a:lstStyle/>
          <a:p>
            <a:endParaRPr lang="es-MX"/>
          </a:p>
        </p:txBody>
      </p:sp>
      <p:sp>
        <p:nvSpPr>
          <p:cNvPr id="8" name="TextBox 8"/>
          <p:cNvSpPr txBox="1"/>
          <p:nvPr/>
        </p:nvSpPr>
        <p:spPr>
          <a:xfrm>
            <a:off x="4673783" y="586365"/>
            <a:ext cx="12585517" cy="1143783"/>
          </a:xfrm>
          <a:prstGeom prst="rect">
            <a:avLst/>
          </a:prstGeom>
        </p:spPr>
        <p:txBody>
          <a:bodyPr lIns="0" tIns="0" rIns="0" bIns="0" rtlCol="0" anchor="t">
            <a:spAutoFit/>
          </a:bodyPr>
          <a:lstStyle/>
          <a:p>
            <a:pPr algn="l">
              <a:lnSpc>
                <a:spcPts val="8356"/>
              </a:lnSpc>
            </a:pPr>
            <a:r>
              <a:rPr lang="en-US" sz="5969" spc="405">
                <a:solidFill>
                  <a:srgbClr val="000000"/>
                </a:solidFill>
                <a:latin typeface="The Seasons"/>
                <a:ea typeface="The Seasons"/>
                <a:cs typeface="The Seasons"/>
                <a:sym typeface="The Seasons"/>
              </a:rPr>
              <a:t>JUSTIFICACIÓN DEL PROYECTO </a:t>
            </a:r>
          </a:p>
        </p:txBody>
      </p:sp>
      <p:sp>
        <p:nvSpPr>
          <p:cNvPr id="9" name="TextBox 9"/>
          <p:cNvSpPr txBox="1"/>
          <p:nvPr/>
        </p:nvSpPr>
        <p:spPr>
          <a:xfrm>
            <a:off x="2534994" y="3385668"/>
            <a:ext cx="9095826" cy="5135753"/>
          </a:xfrm>
          <a:prstGeom prst="rect">
            <a:avLst/>
          </a:prstGeom>
        </p:spPr>
        <p:txBody>
          <a:bodyPr lIns="0" tIns="0" rIns="0" bIns="0" rtlCol="0" anchor="t">
            <a:spAutoFit/>
          </a:bodyPr>
          <a:lstStyle/>
          <a:p>
            <a:pPr marL="0" lvl="0" indent="0" algn="just">
              <a:lnSpc>
                <a:spcPts val="4102"/>
              </a:lnSpc>
              <a:spcBef>
                <a:spcPct val="0"/>
              </a:spcBef>
            </a:pPr>
            <a:r>
              <a:rPr lang="en-US" sz="2930" spc="64">
                <a:solidFill>
                  <a:srgbClr val="000000"/>
                </a:solidFill>
                <a:latin typeface="Atkinson Hyperlegible"/>
                <a:ea typeface="Atkinson Hyperlegible"/>
                <a:cs typeface="Atkinson Hyperlegible"/>
                <a:sym typeface="Atkinson Hyperlegible"/>
              </a:rPr>
              <a:t>Este proyecto permitirá comprender y aplicar la planeación estratégica de mercadotecnia como una herramienta clave para analizar el mercado, conocer al cliente, definir objetivos coherentes y diseñar una mezcla de marketing alineada con la misión y visión de la organización. Además, contribuirá a que los estudiantes/desarrolladores del proyecto fortalezcan sus habilidades de análisis, toma de decisiones y trabajo colaborativo, generando propuestas de valor más competitivas.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33"/>
            <a:ext cx="17515740" cy="9542692"/>
            <a:chOff x="0" y="0"/>
            <a:chExt cx="6524382" cy="3554527"/>
          </a:xfrm>
        </p:grpSpPr>
        <p:sp>
          <p:nvSpPr>
            <p:cNvPr id="3" name="Freeform 3"/>
            <p:cNvSpPr/>
            <p:nvPr/>
          </p:nvSpPr>
          <p:spPr>
            <a:xfrm>
              <a:off x="0" y="0"/>
              <a:ext cx="6524382" cy="3554526"/>
            </a:xfrm>
            <a:custGeom>
              <a:avLst/>
              <a:gdLst/>
              <a:ahLst/>
              <a:cxnLst/>
              <a:rect l="l" t="t" r="r" b="b"/>
              <a:pathLst>
                <a:path w="6524382" h="3554526">
                  <a:moveTo>
                    <a:pt x="0" y="0"/>
                  </a:moveTo>
                  <a:lnTo>
                    <a:pt x="6524382" y="0"/>
                  </a:lnTo>
                  <a:lnTo>
                    <a:pt x="6524382" y="3554526"/>
                  </a:lnTo>
                  <a:lnTo>
                    <a:pt x="0" y="3554526"/>
                  </a:lnTo>
                  <a:close/>
                </a:path>
              </a:pathLst>
            </a:custGeom>
            <a:solidFill>
              <a:srgbClr val="000000">
                <a:alpha val="0"/>
              </a:srgbClr>
            </a:solidFill>
            <a:ln w="190500" cap="sq">
              <a:solidFill>
                <a:srgbClr val="D6BBA6"/>
              </a:solidFill>
              <a:prstDash val="solid"/>
              <a:miter/>
            </a:ln>
          </p:spPr>
          <p:txBody>
            <a:bodyPr/>
            <a:lstStyle/>
            <a:p>
              <a:endParaRPr lang="es-MX"/>
            </a:p>
          </p:txBody>
        </p:sp>
        <p:sp>
          <p:nvSpPr>
            <p:cNvPr id="4" name="TextBox 4"/>
            <p:cNvSpPr txBox="1"/>
            <p:nvPr/>
          </p:nvSpPr>
          <p:spPr>
            <a:xfrm>
              <a:off x="0" y="-9525"/>
              <a:ext cx="6524382" cy="3564052"/>
            </a:xfrm>
            <a:prstGeom prst="rect">
              <a:avLst/>
            </a:prstGeom>
          </p:spPr>
          <p:txBody>
            <a:bodyPr lIns="48876" tIns="48876" rIns="48876" bIns="48876" rtlCol="0" anchor="ctr"/>
            <a:lstStyle/>
            <a:p>
              <a:pPr algn="ctr">
                <a:lnSpc>
                  <a:spcPts val="1500"/>
                </a:lnSpc>
              </a:pPr>
              <a:endParaRPr/>
            </a:p>
          </p:txBody>
        </p:sp>
      </p:grpSp>
      <p:sp>
        <p:nvSpPr>
          <p:cNvPr id="5" name="Freeform 5"/>
          <p:cNvSpPr/>
          <p:nvPr/>
        </p:nvSpPr>
        <p:spPr>
          <a:xfrm>
            <a:off x="11144444" y="2152650"/>
            <a:ext cx="5335418" cy="4735184"/>
          </a:xfrm>
          <a:custGeom>
            <a:avLst/>
            <a:gdLst/>
            <a:ahLst/>
            <a:cxnLst/>
            <a:rect l="l" t="t" r="r" b="b"/>
            <a:pathLst>
              <a:path w="5335418" h="4735184">
                <a:moveTo>
                  <a:pt x="0" y="0"/>
                </a:moveTo>
                <a:lnTo>
                  <a:pt x="5335419" y="0"/>
                </a:lnTo>
                <a:lnTo>
                  <a:pt x="5335419" y="4735184"/>
                </a:lnTo>
                <a:lnTo>
                  <a:pt x="0" y="4735184"/>
                </a:lnTo>
                <a:lnTo>
                  <a:pt x="0" y="0"/>
                </a:lnTo>
                <a:close/>
              </a:path>
            </a:pathLst>
          </a:custGeom>
          <a:blipFill>
            <a:blip r:embed="rId2"/>
            <a:stretch>
              <a:fillRect/>
            </a:stretch>
          </a:blipFill>
        </p:spPr>
        <p:txBody>
          <a:bodyPr/>
          <a:lstStyle/>
          <a:p>
            <a:endParaRPr lang="es-MX"/>
          </a:p>
        </p:txBody>
      </p:sp>
      <p:sp>
        <p:nvSpPr>
          <p:cNvPr id="6" name="TextBox 6"/>
          <p:cNvSpPr txBox="1"/>
          <p:nvPr/>
        </p:nvSpPr>
        <p:spPr>
          <a:xfrm>
            <a:off x="1037688" y="885825"/>
            <a:ext cx="5576483" cy="1266825"/>
          </a:xfrm>
          <a:prstGeom prst="rect">
            <a:avLst/>
          </a:prstGeom>
        </p:spPr>
        <p:txBody>
          <a:bodyPr lIns="0" tIns="0" rIns="0" bIns="0" rtlCol="0" anchor="t">
            <a:spAutoFit/>
          </a:bodyPr>
          <a:lstStyle/>
          <a:p>
            <a:pPr algn="l">
              <a:lnSpc>
                <a:spcPts val="8745"/>
              </a:lnSpc>
            </a:pPr>
            <a:r>
              <a:rPr lang="en-US" sz="7288" spc="495">
                <a:solidFill>
                  <a:srgbClr val="000000"/>
                </a:solidFill>
                <a:latin typeface="The Seasons"/>
                <a:ea typeface="The Seasons"/>
                <a:cs typeface="The Seasons"/>
                <a:sym typeface="The Seasons"/>
              </a:rPr>
              <a:t>OBJETIVO</a:t>
            </a:r>
            <a:r>
              <a:rPr lang="en-US" sz="7288" b="1" spc="495">
                <a:solidFill>
                  <a:srgbClr val="000000"/>
                </a:solidFill>
                <a:latin typeface="The Seasons Bold"/>
                <a:ea typeface="The Seasons Bold"/>
                <a:cs typeface="The Seasons Bold"/>
                <a:sym typeface="The Seasons Bold"/>
              </a:rPr>
              <a:t> </a:t>
            </a:r>
          </a:p>
        </p:txBody>
      </p:sp>
      <p:sp>
        <p:nvSpPr>
          <p:cNvPr id="7" name="TextBox 7"/>
          <p:cNvSpPr txBox="1"/>
          <p:nvPr/>
        </p:nvSpPr>
        <p:spPr>
          <a:xfrm>
            <a:off x="732806" y="3043544"/>
            <a:ext cx="8873283" cy="3667954"/>
          </a:xfrm>
          <a:prstGeom prst="rect">
            <a:avLst/>
          </a:prstGeom>
        </p:spPr>
        <p:txBody>
          <a:bodyPr lIns="0" tIns="0" rIns="0" bIns="0" rtlCol="0" anchor="t">
            <a:spAutoFit/>
          </a:bodyPr>
          <a:lstStyle/>
          <a:p>
            <a:pPr algn="l">
              <a:lnSpc>
                <a:spcPts val="4150"/>
              </a:lnSpc>
            </a:pPr>
            <a:r>
              <a:rPr lang="en-US" sz="2964">
                <a:solidFill>
                  <a:srgbClr val="000000"/>
                </a:solidFill>
                <a:latin typeface="Atkinson Hyperlegible"/>
                <a:ea typeface="Atkinson Hyperlegible"/>
                <a:cs typeface="Atkinson Hyperlegible"/>
                <a:sym typeface="Atkinson Hyperlegible"/>
              </a:rPr>
              <a:t>objetivo  de mi proyecto es elaborar y aplicar un proyecto de Planeación Estratégica de Mercadotecnia que permita analizar el entorno, definir el mercado meta y diseñar estrategias de marketing coherentes, para mejorar la toma de decisiones y el uso de los recursos en un producto, servicio o proyecto determinado.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130" y="344167"/>
            <a:ext cx="17515740" cy="9542692"/>
            <a:chOff x="0" y="0"/>
            <a:chExt cx="6524382" cy="3554527"/>
          </a:xfrm>
        </p:grpSpPr>
        <p:sp>
          <p:nvSpPr>
            <p:cNvPr id="3" name="Freeform 3"/>
            <p:cNvSpPr/>
            <p:nvPr/>
          </p:nvSpPr>
          <p:spPr>
            <a:xfrm>
              <a:off x="0" y="0"/>
              <a:ext cx="6524382" cy="3554526"/>
            </a:xfrm>
            <a:custGeom>
              <a:avLst/>
              <a:gdLst/>
              <a:ahLst/>
              <a:cxnLst/>
              <a:rect l="l" t="t" r="r" b="b"/>
              <a:pathLst>
                <a:path w="6524382" h="3554526">
                  <a:moveTo>
                    <a:pt x="0" y="0"/>
                  </a:moveTo>
                  <a:lnTo>
                    <a:pt x="6524382" y="0"/>
                  </a:lnTo>
                  <a:lnTo>
                    <a:pt x="6524382" y="3554526"/>
                  </a:lnTo>
                  <a:lnTo>
                    <a:pt x="0" y="3554526"/>
                  </a:lnTo>
                  <a:close/>
                </a:path>
              </a:pathLst>
            </a:custGeom>
            <a:solidFill>
              <a:srgbClr val="000000">
                <a:alpha val="0"/>
              </a:srgbClr>
            </a:solidFill>
            <a:ln w="190500" cap="sq">
              <a:solidFill>
                <a:srgbClr val="D6BBA6"/>
              </a:solidFill>
              <a:prstDash val="solid"/>
              <a:miter/>
            </a:ln>
          </p:spPr>
          <p:txBody>
            <a:bodyPr/>
            <a:lstStyle/>
            <a:p>
              <a:endParaRPr lang="es-MX"/>
            </a:p>
          </p:txBody>
        </p:sp>
        <p:sp>
          <p:nvSpPr>
            <p:cNvPr id="4" name="TextBox 4"/>
            <p:cNvSpPr txBox="1"/>
            <p:nvPr/>
          </p:nvSpPr>
          <p:spPr>
            <a:xfrm>
              <a:off x="0" y="-9525"/>
              <a:ext cx="6524382" cy="3564052"/>
            </a:xfrm>
            <a:prstGeom prst="rect">
              <a:avLst/>
            </a:prstGeom>
          </p:spPr>
          <p:txBody>
            <a:bodyPr lIns="48876" tIns="48876" rIns="48876" bIns="48876" rtlCol="0" anchor="ctr"/>
            <a:lstStyle/>
            <a:p>
              <a:pPr algn="ctr">
                <a:lnSpc>
                  <a:spcPts val="1500"/>
                </a:lnSpc>
              </a:pPr>
              <a:endParaRPr/>
            </a:p>
          </p:txBody>
        </p:sp>
      </p:grpSp>
      <p:sp>
        <p:nvSpPr>
          <p:cNvPr id="5" name="Freeform 5"/>
          <p:cNvSpPr/>
          <p:nvPr/>
        </p:nvSpPr>
        <p:spPr>
          <a:xfrm>
            <a:off x="386130" y="7159180"/>
            <a:ext cx="2311708" cy="2727679"/>
          </a:xfrm>
          <a:custGeom>
            <a:avLst/>
            <a:gdLst/>
            <a:ahLst/>
            <a:cxnLst/>
            <a:rect l="l" t="t" r="r" b="b"/>
            <a:pathLst>
              <a:path w="2311708" h="2727679">
                <a:moveTo>
                  <a:pt x="0" y="0"/>
                </a:moveTo>
                <a:lnTo>
                  <a:pt x="2311708" y="0"/>
                </a:lnTo>
                <a:lnTo>
                  <a:pt x="2311708" y="2727679"/>
                </a:lnTo>
                <a:lnTo>
                  <a:pt x="0" y="2727679"/>
                </a:lnTo>
                <a:lnTo>
                  <a:pt x="0" y="0"/>
                </a:lnTo>
                <a:close/>
              </a:path>
            </a:pathLst>
          </a:custGeom>
          <a:blipFill>
            <a:blip r:embed="rId2"/>
            <a:stretch>
              <a:fillRect/>
            </a:stretch>
          </a:blipFill>
        </p:spPr>
        <p:txBody>
          <a:bodyPr/>
          <a:lstStyle/>
          <a:p>
            <a:endParaRPr lang="es-MX"/>
          </a:p>
        </p:txBody>
      </p:sp>
      <p:sp>
        <p:nvSpPr>
          <p:cNvPr id="6" name="AutoShape 6"/>
          <p:cNvSpPr/>
          <p:nvPr/>
        </p:nvSpPr>
        <p:spPr>
          <a:xfrm>
            <a:off x="1755274" y="5968258"/>
            <a:ext cx="15836544" cy="20700"/>
          </a:xfrm>
          <a:prstGeom prst="line">
            <a:avLst/>
          </a:prstGeom>
          <a:ln w="38100" cap="flat">
            <a:solidFill>
              <a:srgbClr val="000000"/>
            </a:solidFill>
            <a:prstDash val="solid"/>
            <a:headEnd type="none" w="sm" len="sm"/>
            <a:tailEnd type="none" w="sm" len="sm"/>
          </a:ln>
        </p:spPr>
        <p:txBody>
          <a:bodyPr/>
          <a:lstStyle/>
          <a:p>
            <a:endParaRPr lang="es-MX"/>
          </a:p>
        </p:txBody>
      </p:sp>
      <p:sp>
        <p:nvSpPr>
          <p:cNvPr id="7" name="Freeform 7"/>
          <p:cNvSpPr/>
          <p:nvPr/>
        </p:nvSpPr>
        <p:spPr>
          <a:xfrm>
            <a:off x="6274767" y="2043600"/>
            <a:ext cx="20574" cy="4114800"/>
          </a:xfrm>
          <a:custGeom>
            <a:avLst/>
            <a:gdLst/>
            <a:ahLst/>
            <a:cxnLst/>
            <a:rect l="l" t="t" r="r" b="b"/>
            <a:pathLst>
              <a:path w="20574" h="4114800">
                <a:moveTo>
                  <a:pt x="0" y="0"/>
                </a:moveTo>
                <a:lnTo>
                  <a:pt x="20574" y="0"/>
                </a:lnTo>
                <a:lnTo>
                  <a:pt x="2057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8" name="Freeform 8"/>
          <p:cNvSpPr/>
          <p:nvPr/>
        </p:nvSpPr>
        <p:spPr>
          <a:xfrm>
            <a:off x="11124765" y="1736793"/>
            <a:ext cx="21166" cy="4233115"/>
          </a:xfrm>
          <a:custGeom>
            <a:avLst/>
            <a:gdLst/>
            <a:ahLst/>
            <a:cxnLst/>
            <a:rect l="l" t="t" r="r" b="b"/>
            <a:pathLst>
              <a:path w="21166" h="4233115">
                <a:moveTo>
                  <a:pt x="0" y="0"/>
                </a:moveTo>
                <a:lnTo>
                  <a:pt x="21165" y="0"/>
                </a:lnTo>
                <a:lnTo>
                  <a:pt x="21165" y="4233115"/>
                </a:lnTo>
                <a:lnTo>
                  <a:pt x="0" y="42331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9" name="Freeform 9"/>
          <p:cNvSpPr/>
          <p:nvPr/>
        </p:nvSpPr>
        <p:spPr>
          <a:xfrm>
            <a:off x="6553300" y="1855108"/>
            <a:ext cx="4209514" cy="4114800"/>
          </a:xfrm>
          <a:custGeom>
            <a:avLst/>
            <a:gdLst/>
            <a:ahLst/>
            <a:cxnLst/>
            <a:rect l="l" t="t" r="r" b="b"/>
            <a:pathLst>
              <a:path w="4209514" h="4114800">
                <a:moveTo>
                  <a:pt x="0" y="0"/>
                </a:moveTo>
                <a:lnTo>
                  <a:pt x="4209515" y="0"/>
                </a:lnTo>
                <a:lnTo>
                  <a:pt x="420951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10" name="TextBox 10"/>
          <p:cNvSpPr txBox="1"/>
          <p:nvPr/>
        </p:nvSpPr>
        <p:spPr>
          <a:xfrm>
            <a:off x="1476983" y="2174943"/>
            <a:ext cx="4640106" cy="3793314"/>
          </a:xfrm>
          <a:prstGeom prst="rect">
            <a:avLst/>
          </a:prstGeom>
        </p:spPr>
        <p:txBody>
          <a:bodyPr lIns="0" tIns="0" rIns="0" bIns="0" rtlCol="0" anchor="t">
            <a:spAutoFit/>
          </a:bodyPr>
          <a:lstStyle/>
          <a:p>
            <a:pPr marL="465677" lvl="1" indent="-232838" algn="l">
              <a:lnSpc>
                <a:spcPts val="3019"/>
              </a:lnSpc>
              <a:buAutoNum type="arabicPeriod"/>
            </a:pPr>
            <a:r>
              <a:rPr lang="en-US" sz="2156">
                <a:solidFill>
                  <a:srgbClr val="000000"/>
                </a:solidFill>
                <a:latin typeface="Atkinson Hyperlegible"/>
                <a:ea typeface="Atkinson Hyperlegible"/>
                <a:cs typeface="Atkinson Hyperlegible"/>
                <a:sym typeface="Atkinson Hyperlegible"/>
              </a:rPr>
              <a:t>Diseñar y aplicar un proyecto de planeación estratégica de mercadotecnia que permita comprender, de manera teórica y práctica, cómo se analizan los mercados, se definen objetivos y se elaboran estrategias de marketing que generen valor para el cliente y para la organización.</a:t>
            </a:r>
          </a:p>
          <a:p>
            <a:pPr algn="l">
              <a:lnSpc>
                <a:spcPts val="3019"/>
              </a:lnSpc>
            </a:pPr>
            <a:endParaRPr lang="en-US" sz="2156">
              <a:solidFill>
                <a:srgbClr val="000000"/>
              </a:solidFill>
              <a:latin typeface="Atkinson Hyperlegible"/>
              <a:ea typeface="Atkinson Hyperlegible"/>
              <a:cs typeface="Atkinson Hyperlegible"/>
              <a:sym typeface="Atkinson Hyperlegible"/>
            </a:endParaRPr>
          </a:p>
        </p:txBody>
      </p:sp>
      <p:sp>
        <p:nvSpPr>
          <p:cNvPr id="11" name="TextBox 11"/>
          <p:cNvSpPr txBox="1"/>
          <p:nvPr/>
        </p:nvSpPr>
        <p:spPr>
          <a:xfrm>
            <a:off x="5346280" y="641418"/>
            <a:ext cx="7111472" cy="1095375"/>
          </a:xfrm>
          <a:prstGeom prst="rect">
            <a:avLst/>
          </a:prstGeom>
        </p:spPr>
        <p:txBody>
          <a:bodyPr lIns="0" tIns="0" rIns="0" bIns="0" rtlCol="0" anchor="t">
            <a:spAutoFit/>
          </a:bodyPr>
          <a:lstStyle/>
          <a:p>
            <a:pPr algn="l">
              <a:lnSpc>
                <a:spcPts val="7567"/>
              </a:lnSpc>
            </a:pPr>
            <a:r>
              <a:rPr lang="en-US" sz="6306" spc="1393">
                <a:solidFill>
                  <a:srgbClr val="000000"/>
                </a:solidFill>
                <a:latin typeface="The Seasons"/>
                <a:ea typeface="The Seasons"/>
                <a:cs typeface="The Seasons"/>
                <a:sym typeface="The Seasons"/>
              </a:rPr>
              <a:t>PLANEACIÓN</a:t>
            </a:r>
            <a:r>
              <a:rPr lang="en-US" sz="6306" b="1" spc="1393">
                <a:solidFill>
                  <a:srgbClr val="000000"/>
                </a:solidFill>
                <a:latin typeface="The Seasons Bold"/>
                <a:ea typeface="The Seasons Bold"/>
                <a:cs typeface="The Seasons Bold"/>
                <a:sym typeface="The Seasons Bold"/>
              </a:rPr>
              <a:t> </a:t>
            </a:r>
          </a:p>
        </p:txBody>
      </p:sp>
      <p:sp>
        <p:nvSpPr>
          <p:cNvPr id="12" name="TextBox 12"/>
          <p:cNvSpPr txBox="1"/>
          <p:nvPr/>
        </p:nvSpPr>
        <p:spPr>
          <a:xfrm>
            <a:off x="5077918" y="6577500"/>
            <a:ext cx="8729151" cy="2846538"/>
          </a:xfrm>
          <a:prstGeom prst="rect">
            <a:avLst/>
          </a:prstGeom>
        </p:spPr>
        <p:txBody>
          <a:bodyPr lIns="0" tIns="0" rIns="0" bIns="0" rtlCol="0" anchor="t">
            <a:spAutoFit/>
          </a:bodyPr>
          <a:lstStyle/>
          <a:p>
            <a:pPr marL="578950" lvl="1" indent="-289475" algn="l">
              <a:lnSpc>
                <a:spcPts val="3754"/>
              </a:lnSpc>
              <a:buAutoNum type="arabicPeriod"/>
            </a:pPr>
            <a:r>
              <a:rPr lang="en-US" sz="2681">
                <a:solidFill>
                  <a:srgbClr val="000000"/>
                </a:solidFill>
                <a:latin typeface="Atkinson Hyperlegible"/>
                <a:ea typeface="Atkinson Hyperlegible"/>
                <a:cs typeface="Atkinson Hyperlegible"/>
                <a:sym typeface="Atkinson Hyperlegible"/>
              </a:rPr>
              <a:t>Convertirse en un referente académico dentro del grupo/escuela, demostrando que la planeación estratégica de mercadotecnia es una herramienta clave para mejorar la toma de decisiones, apoyar futuros emprendimientos y fortalecer la formación de los estudiantes de administración y mercadotecnia.</a:t>
            </a:r>
          </a:p>
        </p:txBody>
      </p:sp>
      <p:sp>
        <p:nvSpPr>
          <p:cNvPr id="13" name="TextBox 13"/>
          <p:cNvSpPr txBox="1"/>
          <p:nvPr/>
        </p:nvSpPr>
        <p:spPr>
          <a:xfrm>
            <a:off x="11510061" y="2174943"/>
            <a:ext cx="5523528" cy="3106255"/>
          </a:xfrm>
          <a:prstGeom prst="rect">
            <a:avLst/>
          </a:prstGeom>
        </p:spPr>
        <p:txBody>
          <a:bodyPr lIns="0" tIns="0" rIns="0" bIns="0" rtlCol="0" anchor="t">
            <a:spAutoFit/>
          </a:bodyPr>
          <a:lstStyle/>
          <a:p>
            <a:pPr marL="476387" lvl="1" indent="-238193" algn="l">
              <a:lnSpc>
                <a:spcPts val="3089"/>
              </a:lnSpc>
              <a:buAutoNum type="arabicPeriod"/>
            </a:pPr>
            <a:r>
              <a:rPr lang="en-US" sz="2206">
                <a:solidFill>
                  <a:srgbClr val="000000"/>
                </a:solidFill>
                <a:latin typeface="Atkinson Hyperlegible"/>
                <a:ea typeface="Atkinson Hyperlegible"/>
                <a:cs typeface="Atkinson Hyperlegible"/>
                <a:sym typeface="Atkinson Hyperlegible"/>
              </a:rPr>
              <a:t>Elaborar y presentar un plan de mercadotecnia basado en la planeación estratégica, que incluya análisis del entorno, definición del mercado meta, objetivos de marketing, estrategias y acciones concretas aplicables a un producto, servicio o proyecto determinado.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130" y="344167"/>
            <a:ext cx="17515740" cy="9542692"/>
            <a:chOff x="0" y="0"/>
            <a:chExt cx="6524382" cy="3554527"/>
          </a:xfrm>
        </p:grpSpPr>
        <p:sp>
          <p:nvSpPr>
            <p:cNvPr id="3" name="Freeform 3"/>
            <p:cNvSpPr/>
            <p:nvPr/>
          </p:nvSpPr>
          <p:spPr>
            <a:xfrm>
              <a:off x="0" y="0"/>
              <a:ext cx="6524382" cy="3554526"/>
            </a:xfrm>
            <a:custGeom>
              <a:avLst/>
              <a:gdLst/>
              <a:ahLst/>
              <a:cxnLst/>
              <a:rect l="l" t="t" r="r" b="b"/>
              <a:pathLst>
                <a:path w="6524382" h="3554526">
                  <a:moveTo>
                    <a:pt x="0" y="0"/>
                  </a:moveTo>
                  <a:lnTo>
                    <a:pt x="6524382" y="0"/>
                  </a:lnTo>
                  <a:lnTo>
                    <a:pt x="6524382" y="3554526"/>
                  </a:lnTo>
                  <a:lnTo>
                    <a:pt x="0" y="3554526"/>
                  </a:lnTo>
                  <a:close/>
                </a:path>
              </a:pathLst>
            </a:custGeom>
            <a:solidFill>
              <a:srgbClr val="000000">
                <a:alpha val="0"/>
              </a:srgbClr>
            </a:solidFill>
            <a:ln w="190500" cap="sq">
              <a:solidFill>
                <a:srgbClr val="D6BBA6"/>
              </a:solidFill>
              <a:prstDash val="solid"/>
              <a:miter/>
            </a:ln>
          </p:spPr>
          <p:txBody>
            <a:bodyPr/>
            <a:lstStyle/>
            <a:p>
              <a:endParaRPr lang="es-MX"/>
            </a:p>
          </p:txBody>
        </p:sp>
        <p:sp>
          <p:nvSpPr>
            <p:cNvPr id="4" name="TextBox 4"/>
            <p:cNvSpPr txBox="1"/>
            <p:nvPr/>
          </p:nvSpPr>
          <p:spPr>
            <a:xfrm>
              <a:off x="0" y="-9525"/>
              <a:ext cx="6524382" cy="3564052"/>
            </a:xfrm>
            <a:prstGeom prst="rect">
              <a:avLst/>
            </a:prstGeom>
          </p:spPr>
          <p:txBody>
            <a:bodyPr lIns="48876" tIns="48876" rIns="48876" bIns="48876" rtlCol="0" anchor="ctr"/>
            <a:lstStyle/>
            <a:p>
              <a:pPr algn="ctr">
                <a:lnSpc>
                  <a:spcPts val="1500"/>
                </a:lnSpc>
              </a:pPr>
              <a:endParaRPr/>
            </a:p>
          </p:txBody>
        </p:sp>
      </p:grpSp>
      <p:sp>
        <p:nvSpPr>
          <p:cNvPr id="5" name="Freeform 5"/>
          <p:cNvSpPr/>
          <p:nvPr/>
        </p:nvSpPr>
        <p:spPr>
          <a:xfrm>
            <a:off x="587158" y="6493608"/>
            <a:ext cx="2875781" cy="3393251"/>
          </a:xfrm>
          <a:custGeom>
            <a:avLst/>
            <a:gdLst/>
            <a:ahLst/>
            <a:cxnLst/>
            <a:rect l="l" t="t" r="r" b="b"/>
            <a:pathLst>
              <a:path w="2875781" h="3393251">
                <a:moveTo>
                  <a:pt x="0" y="0"/>
                </a:moveTo>
                <a:lnTo>
                  <a:pt x="2875780" y="0"/>
                </a:lnTo>
                <a:lnTo>
                  <a:pt x="2875780" y="3393251"/>
                </a:lnTo>
                <a:lnTo>
                  <a:pt x="0" y="3393251"/>
                </a:lnTo>
                <a:lnTo>
                  <a:pt x="0" y="0"/>
                </a:lnTo>
                <a:close/>
              </a:path>
            </a:pathLst>
          </a:custGeom>
          <a:blipFill>
            <a:blip r:embed="rId2"/>
            <a:stretch>
              <a:fillRect/>
            </a:stretch>
          </a:blipFill>
        </p:spPr>
        <p:txBody>
          <a:bodyPr/>
          <a:lstStyle/>
          <a:p>
            <a:endParaRPr lang="es-MX"/>
          </a:p>
        </p:txBody>
      </p:sp>
      <p:sp>
        <p:nvSpPr>
          <p:cNvPr id="6" name="Freeform 6"/>
          <p:cNvSpPr/>
          <p:nvPr/>
        </p:nvSpPr>
        <p:spPr>
          <a:xfrm>
            <a:off x="587158" y="3131701"/>
            <a:ext cx="17336297" cy="3361907"/>
          </a:xfrm>
          <a:custGeom>
            <a:avLst/>
            <a:gdLst/>
            <a:ahLst/>
            <a:cxnLst/>
            <a:rect l="l" t="t" r="r" b="b"/>
            <a:pathLst>
              <a:path w="17336297" h="3361907">
                <a:moveTo>
                  <a:pt x="0" y="0"/>
                </a:moveTo>
                <a:lnTo>
                  <a:pt x="17336297" y="0"/>
                </a:lnTo>
                <a:lnTo>
                  <a:pt x="17336297" y="3361907"/>
                </a:lnTo>
                <a:lnTo>
                  <a:pt x="0" y="3361907"/>
                </a:lnTo>
                <a:lnTo>
                  <a:pt x="0" y="0"/>
                </a:lnTo>
                <a:close/>
              </a:path>
            </a:pathLst>
          </a:custGeom>
          <a:blipFill>
            <a:blip r:embed="rId3"/>
            <a:stretch>
              <a:fillRect r="-1962" b="-2759"/>
            </a:stretch>
          </a:blipFill>
        </p:spPr>
        <p:txBody>
          <a:bodyPr/>
          <a:lstStyle/>
          <a:p>
            <a:endParaRPr lang="es-MX"/>
          </a:p>
        </p:txBody>
      </p:sp>
      <p:sp>
        <p:nvSpPr>
          <p:cNvPr id="7" name="TextBox 7"/>
          <p:cNvSpPr txBox="1"/>
          <p:nvPr/>
        </p:nvSpPr>
        <p:spPr>
          <a:xfrm>
            <a:off x="3901793" y="847725"/>
            <a:ext cx="9292328" cy="1242319"/>
          </a:xfrm>
          <a:prstGeom prst="rect">
            <a:avLst/>
          </a:prstGeom>
        </p:spPr>
        <p:txBody>
          <a:bodyPr lIns="0" tIns="0" rIns="0" bIns="0" rtlCol="0" anchor="t">
            <a:spAutoFit/>
          </a:bodyPr>
          <a:lstStyle/>
          <a:p>
            <a:pPr algn="ctr">
              <a:lnSpc>
                <a:spcPts val="8777"/>
              </a:lnSpc>
            </a:pPr>
            <a:r>
              <a:rPr lang="en-US" sz="6966" spc="773">
                <a:solidFill>
                  <a:srgbClr val="000000"/>
                </a:solidFill>
                <a:latin typeface="The Seasons"/>
                <a:ea typeface="The Seasons"/>
                <a:cs typeface="The Seasons"/>
                <a:sym typeface="The Seasons"/>
              </a:rPr>
              <a:t>PLAN DE ACCIÓN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130" y="344167"/>
            <a:ext cx="17515740" cy="9542692"/>
            <a:chOff x="0" y="0"/>
            <a:chExt cx="6524382" cy="3554527"/>
          </a:xfrm>
        </p:grpSpPr>
        <p:sp>
          <p:nvSpPr>
            <p:cNvPr id="3" name="Freeform 3"/>
            <p:cNvSpPr/>
            <p:nvPr/>
          </p:nvSpPr>
          <p:spPr>
            <a:xfrm>
              <a:off x="0" y="0"/>
              <a:ext cx="6524382" cy="3554526"/>
            </a:xfrm>
            <a:custGeom>
              <a:avLst/>
              <a:gdLst/>
              <a:ahLst/>
              <a:cxnLst/>
              <a:rect l="l" t="t" r="r" b="b"/>
              <a:pathLst>
                <a:path w="6524382" h="3554526">
                  <a:moveTo>
                    <a:pt x="0" y="0"/>
                  </a:moveTo>
                  <a:lnTo>
                    <a:pt x="6524382" y="0"/>
                  </a:lnTo>
                  <a:lnTo>
                    <a:pt x="6524382" y="3554526"/>
                  </a:lnTo>
                  <a:lnTo>
                    <a:pt x="0" y="3554526"/>
                  </a:lnTo>
                  <a:close/>
                </a:path>
              </a:pathLst>
            </a:custGeom>
            <a:solidFill>
              <a:srgbClr val="000000">
                <a:alpha val="0"/>
              </a:srgbClr>
            </a:solidFill>
            <a:ln w="190500" cap="sq">
              <a:solidFill>
                <a:srgbClr val="D6BBA6"/>
              </a:solidFill>
              <a:prstDash val="solid"/>
              <a:miter/>
            </a:ln>
          </p:spPr>
          <p:txBody>
            <a:bodyPr/>
            <a:lstStyle/>
            <a:p>
              <a:endParaRPr lang="es-MX"/>
            </a:p>
          </p:txBody>
        </p:sp>
        <p:sp>
          <p:nvSpPr>
            <p:cNvPr id="4" name="TextBox 4"/>
            <p:cNvSpPr txBox="1"/>
            <p:nvPr/>
          </p:nvSpPr>
          <p:spPr>
            <a:xfrm>
              <a:off x="0" y="-9525"/>
              <a:ext cx="6524382" cy="3564052"/>
            </a:xfrm>
            <a:prstGeom prst="rect">
              <a:avLst/>
            </a:prstGeom>
          </p:spPr>
          <p:txBody>
            <a:bodyPr lIns="48876" tIns="48876" rIns="48876" bIns="48876" rtlCol="0" anchor="ctr"/>
            <a:lstStyle/>
            <a:p>
              <a:pPr algn="ctr">
                <a:lnSpc>
                  <a:spcPts val="1500"/>
                </a:lnSpc>
              </a:pPr>
              <a:endParaRPr/>
            </a:p>
          </p:txBody>
        </p:sp>
      </p:grpSp>
      <p:grpSp>
        <p:nvGrpSpPr>
          <p:cNvPr id="5" name="Group 5"/>
          <p:cNvGrpSpPr/>
          <p:nvPr/>
        </p:nvGrpSpPr>
        <p:grpSpPr>
          <a:xfrm>
            <a:off x="5277994" y="5142358"/>
            <a:ext cx="3796668" cy="3705280"/>
            <a:chOff x="0" y="0"/>
            <a:chExt cx="453389" cy="442476"/>
          </a:xfrm>
        </p:grpSpPr>
        <p:sp>
          <p:nvSpPr>
            <p:cNvPr id="6" name="Freeform 6"/>
            <p:cNvSpPr/>
            <p:nvPr/>
          </p:nvSpPr>
          <p:spPr>
            <a:xfrm>
              <a:off x="0" y="0"/>
              <a:ext cx="453389" cy="442476"/>
            </a:xfrm>
            <a:custGeom>
              <a:avLst/>
              <a:gdLst/>
              <a:ahLst/>
              <a:cxnLst/>
              <a:rect l="l" t="t" r="r" b="b"/>
              <a:pathLst>
                <a:path w="453389" h="442476">
                  <a:moveTo>
                    <a:pt x="75448" y="0"/>
                  </a:moveTo>
                  <a:lnTo>
                    <a:pt x="377941" y="0"/>
                  </a:lnTo>
                  <a:cubicBezTo>
                    <a:pt x="397951" y="0"/>
                    <a:pt x="417142" y="7949"/>
                    <a:pt x="431291" y="22098"/>
                  </a:cubicBezTo>
                  <a:cubicBezTo>
                    <a:pt x="445440" y="36247"/>
                    <a:pt x="453389" y="55438"/>
                    <a:pt x="453389" y="75448"/>
                  </a:cubicBezTo>
                  <a:lnTo>
                    <a:pt x="453389" y="367028"/>
                  </a:lnTo>
                  <a:cubicBezTo>
                    <a:pt x="453389" y="408697"/>
                    <a:pt x="419610" y="442476"/>
                    <a:pt x="377941" y="442476"/>
                  </a:cubicBezTo>
                  <a:lnTo>
                    <a:pt x="75448" y="442476"/>
                  </a:lnTo>
                  <a:cubicBezTo>
                    <a:pt x="55438" y="442476"/>
                    <a:pt x="36247" y="434527"/>
                    <a:pt x="22098" y="420378"/>
                  </a:cubicBezTo>
                  <a:cubicBezTo>
                    <a:pt x="7949" y="406228"/>
                    <a:pt x="0" y="387038"/>
                    <a:pt x="0" y="367028"/>
                  </a:cubicBezTo>
                  <a:lnTo>
                    <a:pt x="0" y="75448"/>
                  </a:lnTo>
                  <a:cubicBezTo>
                    <a:pt x="0" y="55438"/>
                    <a:pt x="7949" y="36247"/>
                    <a:pt x="22098" y="22098"/>
                  </a:cubicBezTo>
                  <a:cubicBezTo>
                    <a:pt x="36247" y="7949"/>
                    <a:pt x="55438" y="0"/>
                    <a:pt x="75448" y="0"/>
                  </a:cubicBezTo>
                  <a:close/>
                </a:path>
              </a:pathLst>
            </a:custGeom>
            <a:solidFill>
              <a:srgbClr val="FFFFFF"/>
            </a:solidFill>
            <a:ln w="85725" cap="rnd">
              <a:solidFill>
                <a:srgbClr val="E8D3BF"/>
              </a:solidFill>
              <a:prstDash val="solid"/>
              <a:round/>
            </a:ln>
          </p:spPr>
          <p:txBody>
            <a:bodyPr/>
            <a:lstStyle/>
            <a:p>
              <a:endParaRPr lang="es-MX"/>
            </a:p>
          </p:txBody>
        </p:sp>
        <p:sp>
          <p:nvSpPr>
            <p:cNvPr id="7" name="TextBox 7"/>
            <p:cNvSpPr txBox="1"/>
            <p:nvPr/>
          </p:nvSpPr>
          <p:spPr>
            <a:xfrm>
              <a:off x="0" y="-57150"/>
              <a:ext cx="453389" cy="499626"/>
            </a:xfrm>
            <a:prstGeom prst="rect">
              <a:avLst/>
            </a:prstGeom>
          </p:spPr>
          <p:txBody>
            <a:bodyPr lIns="50800" tIns="50800" rIns="50800" bIns="50800" rtlCol="0" anchor="ctr"/>
            <a:lstStyle/>
            <a:p>
              <a:pPr algn="ctr">
                <a:lnSpc>
                  <a:spcPts val="4480"/>
                </a:lnSpc>
              </a:pPr>
              <a:endParaRPr/>
            </a:p>
          </p:txBody>
        </p:sp>
      </p:grpSp>
      <p:grpSp>
        <p:nvGrpSpPr>
          <p:cNvPr id="8" name="Group 8"/>
          <p:cNvGrpSpPr/>
          <p:nvPr/>
        </p:nvGrpSpPr>
        <p:grpSpPr>
          <a:xfrm>
            <a:off x="1295646" y="5142358"/>
            <a:ext cx="3796668" cy="3705280"/>
            <a:chOff x="0" y="0"/>
            <a:chExt cx="453389" cy="442476"/>
          </a:xfrm>
        </p:grpSpPr>
        <p:sp>
          <p:nvSpPr>
            <p:cNvPr id="9" name="Freeform 9"/>
            <p:cNvSpPr/>
            <p:nvPr/>
          </p:nvSpPr>
          <p:spPr>
            <a:xfrm>
              <a:off x="0" y="0"/>
              <a:ext cx="453389" cy="442476"/>
            </a:xfrm>
            <a:custGeom>
              <a:avLst/>
              <a:gdLst/>
              <a:ahLst/>
              <a:cxnLst/>
              <a:rect l="l" t="t" r="r" b="b"/>
              <a:pathLst>
                <a:path w="453389" h="442476">
                  <a:moveTo>
                    <a:pt x="75448" y="0"/>
                  </a:moveTo>
                  <a:lnTo>
                    <a:pt x="377941" y="0"/>
                  </a:lnTo>
                  <a:cubicBezTo>
                    <a:pt x="397951" y="0"/>
                    <a:pt x="417142" y="7949"/>
                    <a:pt x="431291" y="22098"/>
                  </a:cubicBezTo>
                  <a:cubicBezTo>
                    <a:pt x="445440" y="36247"/>
                    <a:pt x="453389" y="55438"/>
                    <a:pt x="453389" y="75448"/>
                  </a:cubicBezTo>
                  <a:lnTo>
                    <a:pt x="453389" y="367028"/>
                  </a:lnTo>
                  <a:cubicBezTo>
                    <a:pt x="453389" y="408697"/>
                    <a:pt x="419610" y="442476"/>
                    <a:pt x="377941" y="442476"/>
                  </a:cubicBezTo>
                  <a:lnTo>
                    <a:pt x="75448" y="442476"/>
                  </a:lnTo>
                  <a:cubicBezTo>
                    <a:pt x="55438" y="442476"/>
                    <a:pt x="36247" y="434527"/>
                    <a:pt x="22098" y="420378"/>
                  </a:cubicBezTo>
                  <a:cubicBezTo>
                    <a:pt x="7949" y="406228"/>
                    <a:pt x="0" y="387038"/>
                    <a:pt x="0" y="367028"/>
                  </a:cubicBezTo>
                  <a:lnTo>
                    <a:pt x="0" y="75448"/>
                  </a:lnTo>
                  <a:cubicBezTo>
                    <a:pt x="0" y="55438"/>
                    <a:pt x="7949" y="36247"/>
                    <a:pt x="22098" y="22098"/>
                  </a:cubicBezTo>
                  <a:cubicBezTo>
                    <a:pt x="36247" y="7949"/>
                    <a:pt x="55438" y="0"/>
                    <a:pt x="75448" y="0"/>
                  </a:cubicBezTo>
                  <a:close/>
                </a:path>
              </a:pathLst>
            </a:custGeom>
            <a:solidFill>
              <a:srgbClr val="FFFFFF"/>
            </a:solidFill>
            <a:ln w="85725" cap="rnd">
              <a:solidFill>
                <a:srgbClr val="865A3E"/>
              </a:solidFill>
              <a:prstDash val="solid"/>
              <a:round/>
            </a:ln>
          </p:spPr>
          <p:txBody>
            <a:bodyPr/>
            <a:lstStyle/>
            <a:p>
              <a:endParaRPr lang="es-MX"/>
            </a:p>
          </p:txBody>
        </p:sp>
        <p:sp>
          <p:nvSpPr>
            <p:cNvPr id="10" name="TextBox 10"/>
            <p:cNvSpPr txBox="1"/>
            <p:nvPr/>
          </p:nvSpPr>
          <p:spPr>
            <a:xfrm>
              <a:off x="0" y="-57150"/>
              <a:ext cx="453389" cy="499626"/>
            </a:xfrm>
            <a:prstGeom prst="rect">
              <a:avLst/>
            </a:prstGeom>
          </p:spPr>
          <p:txBody>
            <a:bodyPr lIns="50800" tIns="50800" rIns="50800" bIns="50800" rtlCol="0" anchor="ctr"/>
            <a:lstStyle/>
            <a:p>
              <a:pPr algn="ctr">
                <a:lnSpc>
                  <a:spcPts val="4480"/>
                </a:lnSpc>
              </a:pPr>
              <a:endParaRPr/>
            </a:p>
          </p:txBody>
        </p:sp>
      </p:grpSp>
      <p:grpSp>
        <p:nvGrpSpPr>
          <p:cNvPr id="11" name="Group 11"/>
          <p:cNvGrpSpPr/>
          <p:nvPr/>
        </p:nvGrpSpPr>
        <p:grpSpPr>
          <a:xfrm rot="2700000">
            <a:off x="1952270" y="2917944"/>
            <a:ext cx="2243573" cy="2243573"/>
            <a:chOff x="0" y="0"/>
            <a:chExt cx="2991430" cy="2991430"/>
          </a:xfrm>
        </p:grpSpPr>
        <p:grpSp>
          <p:nvGrpSpPr>
            <p:cNvPr id="12" name="Group 12"/>
            <p:cNvGrpSpPr>
              <a:grpSpLocks noChangeAspect="1"/>
            </p:cNvGrpSpPr>
            <p:nvPr/>
          </p:nvGrpSpPr>
          <p:grpSpPr>
            <a:xfrm>
              <a:off x="91307" y="43699"/>
              <a:ext cx="2764918" cy="2764918"/>
              <a:chOff x="0" y="0"/>
              <a:chExt cx="14400530" cy="14400530"/>
            </a:xfrm>
          </p:grpSpPr>
          <p:sp>
            <p:nvSpPr>
              <p:cNvPr id="13" name="Freeform 13"/>
              <p:cNvSpPr/>
              <p:nvPr/>
            </p:nvSpPr>
            <p:spPr>
              <a:xfrm>
                <a:off x="0" y="0"/>
                <a:ext cx="14399261" cy="14399261"/>
              </a:xfrm>
              <a:custGeom>
                <a:avLst/>
                <a:gdLst/>
                <a:ahLst/>
                <a:cxnLst/>
                <a:rect l="l" t="t" r="r" b="b"/>
                <a:pathLst>
                  <a:path w="14399261"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865A3E"/>
              </a:solidFill>
            </p:spPr>
            <p:txBody>
              <a:bodyPr/>
              <a:lstStyle/>
              <a:p>
                <a:endParaRPr lang="es-MX"/>
              </a:p>
            </p:txBody>
          </p:sp>
        </p:grpSp>
        <p:grpSp>
          <p:nvGrpSpPr>
            <p:cNvPr id="14" name="Group 14"/>
            <p:cNvGrpSpPr/>
            <p:nvPr/>
          </p:nvGrpSpPr>
          <p:grpSpPr>
            <a:xfrm rot="-2700000">
              <a:off x="456040" y="420129"/>
              <a:ext cx="2079349" cy="2151172"/>
              <a:chOff x="0" y="0"/>
              <a:chExt cx="812800" cy="840875"/>
            </a:xfrm>
          </p:grpSpPr>
          <p:sp>
            <p:nvSpPr>
              <p:cNvPr id="15" name="Freeform 15"/>
              <p:cNvSpPr/>
              <p:nvPr/>
            </p:nvSpPr>
            <p:spPr>
              <a:xfrm>
                <a:off x="0" y="0"/>
                <a:ext cx="812800" cy="840875"/>
              </a:xfrm>
              <a:custGeom>
                <a:avLst/>
                <a:gdLst/>
                <a:ahLst/>
                <a:cxnLst/>
                <a:rect l="l" t="t" r="r" b="b"/>
                <a:pathLst>
                  <a:path w="812800" h="840875">
                    <a:moveTo>
                      <a:pt x="406400" y="0"/>
                    </a:moveTo>
                    <a:cubicBezTo>
                      <a:pt x="181951" y="0"/>
                      <a:pt x="0" y="188236"/>
                      <a:pt x="0" y="420437"/>
                    </a:cubicBezTo>
                    <a:cubicBezTo>
                      <a:pt x="0" y="652639"/>
                      <a:pt x="181951" y="840875"/>
                      <a:pt x="406400" y="840875"/>
                    </a:cubicBezTo>
                    <a:cubicBezTo>
                      <a:pt x="630849" y="840875"/>
                      <a:pt x="812800" y="652639"/>
                      <a:pt x="812800" y="420437"/>
                    </a:cubicBezTo>
                    <a:cubicBezTo>
                      <a:pt x="812800" y="188236"/>
                      <a:pt x="630849" y="0"/>
                      <a:pt x="406400" y="0"/>
                    </a:cubicBezTo>
                    <a:close/>
                  </a:path>
                </a:pathLst>
              </a:custGeom>
              <a:solidFill>
                <a:srgbClr val="FDFDFD"/>
              </a:solidFill>
            </p:spPr>
            <p:txBody>
              <a:bodyPr/>
              <a:lstStyle/>
              <a:p>
                <a:endParaRPr lang="es-MX"/>
              </a:p>
            </p:txBody>
          </p:sp>
          <p:sp>
            <p:nvSpPr>
              <p:cNvPr id="16" name="TextBox 16"/>
              <p:cNvSpPr txBox="1"/>
              <p:nvPr/>
            </p:nvSpPr>
            <p:spPr>
              <a:xfrm>
                <a:off x="76200" y="21682"/>
                <a:ext cx="660400" cy="740361"/>
              </a:xfrm>
              <a:prstGeom prst="rect">
                <a:avLst/>
              </a:prstGeom>
            </p:spPr>
            <p:txBody>
              <a:bodyPr lIns="50800" tIns="50800" rIns="50800" bIns="50800" rtlCol="0" anchor="ctr"/>
              <a:lstStyle/>
              <a:p>
                <a:pPr algn="ctr">
                  <a:lnSpc>
                    <a:spcPts val="2800"/>
                  </a:lnSpc>
                </a:pPr>
                <a:r>
                  <a:rPr lang="en-US" sz="2000" b="1">
                    <a:solidFill>
                      <a:srgbClr val="000000"/>
                    </a:solidFill>
                    <a:latin typeface="Barlow Medium"/>
                    <a:ea typeface="Barlow Medium"/>
                    <a:cs typeface="Barlow Medium"/>
                    <a:sym typeface="Barlow Medium"/>
                  </a:rPr>
                  <a:t>Luis Alberto</a:t>
                </a:r>
              </a:p>
              <a:p>
                <a:pPr algn="ctr">
                  <a:lnSpc>
                    <a:spcPts val="2800"/>
                  </a:lnSpc>
                </a:pPr>
                <a:r>
                  <a:rPr lang="en-US" sz="2000" b="1">
                    <a:solidFill>
                      <a:srgbClr val="000000"/>
                    </a:solidFill>
                    <a:latin typeface="Barlow Medium"/>
                    <a:ea typeface="Barlow Medium"/>
                    <a:cs typeface="Barlow Medium"/>
                    <a:sym typeface="Barlow Medium"/>
                  </a:rPr>
                  <a:t>Líder </a:t>
                </a:r>
                <a:r>
                  <a:rPr lang="en-US" sz="2000" b="1">
                    <a:solidFill>
                      <a:srgbClr val="865A3E"/>
                    </a:solidFill>
                    <a:latin typeface="Barlow Medium"/>
                    <a:ea typeface="Barlow Medium"/>
                    <a:cs typeface="Barlow Medium"/>
                    <a:sym typeface="Barlow Medium"/>
                  </a:rPr>
                  <a:t> </a:t>
                </a:r>
              </a:p>
            </p:txBody>
          </p:sp>
        </p:grpSp>
      </p:grpSp>
      <p:grpSp>
        <p:nvGrpSpPr>
          <p:cNvPr id="17" name="Group 17"/>
          <p:cNvGrpSpPr/>
          <p:nvPr/>
        </p:nvGrpSpPr>
        <p:grpSpPr>
          <a:xfrm rot="-2700000">
            <a:off x="5990600" y="2944429"/>
            <a:ext cx="2371454" cy="2371454"/>
            <a:chOff x="0" y="0"/>
            <a:chExt cx="3161939" cy="3161939"/>
          </a:xfrm>
        </p:grpSpPr>
        <p:grpSp>
          <p:nvGrpSpPr>
            <p:cNvPr id="18" name="Group 18"/>
            <p:cNvGrpSpPr>
              <a:grpSpLocks noChangeAspect="1"/>
            </p:cNvGrpSpPr>
            <p:nvPr/>
          </p:nvGrpSpPr>
          <p:grpSpPr>
            <a:xfrm rot="5400000">
              <a:off x="199335" y="199335"/>
              <a:ext cx="2763268" cy="2763268"/>
              <a:chOff x="0" y="0"/>
              <a:chExt cx="14400530" cy="14400530"/>
            </a:xfrm>
          </p:grpSpPr>
          <p:sp>
            <p:nvSpPr>
              <p:cNvPr id="19" name="Freeform 19"/>
              <p:cNvSpPr/>
              <p:nvPr/>
            </p:nvSpPr>
            <p:spPr>
              <a:xfrm>
                <a:off x="0" y="0"/>
                <a:ext cx="14399261" cy="14399261"/>
              </a:xfrm>
              <a:custGeom>
                <a:avLst/>
                <a:gdLst/>
                <a:ahLst/>
                <a:cxnLst/>
                <a:rect l="l" t="t" r="r" b="b"/>
                <a:pathLst>
                  <a:path w="14399261"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E8D3BF"/>
              </a:solidFill>
            </p:spPr>
            <p:txBody>
              <a:bodyPr/>
              <a:lstStyle/>
              <a:p>
                <a:endParaRPr lang="es-MX"/>
              </a:p>
            </p:txBody>
          </p:sp>
        </p:grpSp>
        <p:grpSp>
          <p:nvGrpSpPr>
            <p:cNvPr id="20" name="Group 20"/>
            <p:cNvGrpSpPr/>
            <p:nvPr/>
          </p:nvGrpSpPr>
          <p:grpSpPr>
            <a:xfrm rot="2699999">
              <a:off x="420085" y="506025"/>
              <a:ext cx="2321769" cy="2149888"/>
              <a:chOff x="0" y="0"/>
              <a:chExt cx="906289" cy="839196"/>
            </a:xfrm>
          </p:grpSpPr>
          <p:sp>
            <p:nvSpPr>
              <p:cNvPr id="21" name="Freeform 21"/>
              <p:cNvSpPr/>
              <p:nvPr/>
            </p:nvSpPr>
            <p:spPr>
              <a:xfrm>
                <a:off x="0" y="0"/>
                <a:ext cx="906289" cy="839196"/>
              </a:xfrm>
              <a:custGeom>
                <a:avLst/>
                <a:gdLst/>
                <a:ahLst/>
                <a:cxnLst/>
                <a:rect l="l" t="t" r="r" b="b"/>
                <a:pathLst>
                  <a:path w="906289" h="839196">
                    <a:moveTo>
                      <a:pt x="453144" y="0"/>
                    </a:moveTo>
                    <a:cubicBezTo>
                      <a:pt x="202880" y="0"/>
                      <a:pt x="0" y="187860"/>
                      <a:pt x="0" y="419598"/>
                    </a:cubicBezTo>
                    <a:cubicBezTo>
                      <a:pt x="0" y="651336"/>
                      <a:pt x="202880" y="839196"/>
                      <a:pt x="453144" y="839196"/>
                    </a:cubicBezTo>
                    <a:cubicBezTo>
                      <a:pt x="703409" y="839196"/>
                      <a:pt x="906289" y="651336"/>
                      <a:pt x="906289" y="419598"/>
                    </a:cubicBezTo>
                    <a:cubicBezTo>
                      <a:pt x="906289" y="187860"/>
                      <a:pt x="703409" y="0"/>
                      <a:pt x="453144" y="0"/>
                    </a:cubicBezTo>
                    <a:close/>
                  </a:path>
                </a:pathLst>
              </a:custGeom>
              <a:solidFill>
                <a:srgbClr val="FDFDFD"/>
              </a:solidFill>
            </p:spPr>
            <p:txBody>
              <a:bodyPr/>
              <a:lstStyle/>
              <a:p>
                <a:endParaRPr lang="es-MX"/>
              </a:p>
            </p:txBody>
          </p:sp>
          <p:sp>
            <p:nvSpPr>
              <p:cNvPr id="22" name="TextBox 22"/>
              <p:cNvSpPr txBox="1"/>
              <p:nvPr/>
            </p:nvSpPr>
            <p:spPr>
              <a:xfrm>
                <a:off x="84965" y="21525"/>
                <a:ext cx="736360" cy="738997"/>
              </a:xfrm>
              <a:prstGeom prst="rect">
                <a:avLst/>
              </a:prstGeom>
            </p:spPr>
            <p:txBody>
              <a:bodyPr lIns="50800" tIns="50800" rIns="50800" bIns="50800" rtlCol="0" anchor="ctr"/>
              <a:lstStyle/>
              <a:p>
                <a:pPr algn="ctr">
                  <a:lnSpc>
                    <a:spcPts val="2800"/>
                  </a:lnSpc>
                </a:pPr>
                <a:r>
                  <a:rPr lang="en-US" sz="2000" b="1" dirty="0">
                    <a:solidFill>
                      <a:srgbClr val="000000"/>
                    </a:solidFill>
                    <a:latin typeface="Barlow Medium"/>
                    <a:ea typeface="Barlow Medium"/>
                    <a:cs typeface="Barlow Medium"/>
                    <a:sym typeface="Barlow Medium"/>
                  </a:rPr>
                  <a:t>Sharon Liney </a:t>
                </a:r>
              </a:p>
              <a:p>
                <a:pPr algn="ctr">
                  <a:lnSpc>
                    <a:spcPts val="2800"/>
                  </a:lnSpc>
                </a:pPr>
                <a:r>
                  <a:rPr lang="en-US" sz="2000" b="1" dirty="0" err="1">
                    <a:solidFill>
                      <a:srgbClr val="000000"/>
                    </a:solidFill>
                    <a:latin typeface="Barlow Medium"/>
                    <a:ea typeface="Barlow Medium"/>
                    <a:cs typeface="Barlow Medium"/>
                    <a:sym typeface="Barlow Medium"/>
                  </a:rPr>
                  <a:t>Secretaria</a:t>
                </a:r>
                <a:r>
                  <a:rPr lang="en-US" sz="2000" b="1" dirty="0">
                    <a:solidFill>
                      <a:srgbClr val="000000"/>
                    </a:solidFill>
                    <a:latin typeface="Barlow Medium"/>
                    <a:ea typeface="Barlow Medium"/>
                    <a:cs typeface="Barlow Medium"/>
                    <a:sym typeface="Barlow Medium"/>
                  </a:rPr>
                  <a:t> </a:t>
                </a:r>
              </a:p>
            </p:txBody>
          </p:sp>
        </p:grpSp>
      </p:grpSp>
      <p:grpSp>
        <p:nvGrpSpPr>
          <p:cNvPr id="23" name="Group 23"/>
          <p:cNvGrpSpPr/>
          <p:nvPr/>
        </p:nvGrpSpPr>
        <p:grpSpPr>
          <a:xfrm>
            <a:off x="9198877" y="5142358"/>
            <a:ext cx="3796668" cy="3705280"/>
            <a:chOff x="0" y="0"/>
            <a:chExt cx="453389" cy="442476"/>
          </a:xfrm>
        </p:grpSpPr>
        <p:sp>
          <p:nvSpPr>
            <p:cNvPr id="24" name="Freeform 24"/>
            <p:cNvSpPr/>
            <p:nvPr/>
          </p:nvSpPr>
          <p:spPr>
            <a:xfrm>
              <a:off x="0" y="0"/>
              <a:ext cx="453389" cy="442476"/>
            </a:xfrm>
            <a:custGeom>
              <a:avLst/>
              <a:gdLst/>
              <a:ahLst/>
              <a:cxnLst/>
              <a:rect l="l" t="t" r="r" b="b"/>
              <a:pathLst>
                <a:path w="453389" h="442476">
                  <a:moveTo>
                    <a:pt x="75448" y="0"/>
                  </a:moveTo>
                  <a:lnTo>
                    <a:pt x="377941" y="0"/>
                  </a:lnTo>
                  <a:cubicBezTo>
                    <a:pt x="397951" y="0"/>
                    <a:pt x="417142" y="7949"/>
                    <a:pt x="431291" y="22098"/>
                  </a:cubicBezTo>
                  <a:cubicBezTo>
                    <a:pt x="445440" y="36247"/>
                    <a:pt x="453389" y="55438"/>
                    <a:pt x="453389" y="75448"/>
                  </a:cubicBezTo>
                  <a:lnTo>
                    <a:pt x="453389" y="367028"/>
                  </a:lnTo>
                  <a:cubicBezTo>
                    <a:pt x="453389" y="408697"/>
                    <a:pt x="419610" y="442476"/>
                    <a:pt x="377941" y="442476"/>
                  </a:cubicBezTo>
                  <a:lnTo>
                    <a:pt x="75448" y="442476"/>
                  </a:lnTo>
                  <a:cubicBezTo>
                    <a:pt x="55438" y="442476"/>
                    <a:pt x="36247" y="434527"/>
                    <a:pt x="22098" y="420378"/>
                  </a:cubicBezTo>
                  <a:cubicBezTo>
                    <a:pt x="7949" y="406228"/>
                    <a:pt x="0" y="387038"/>
                    <a:pt x="0" y="367028"/>
                  </a:cubicBezTo>
                  <a:lnTo>
                    <a:pt x="0" y="75448"/>
                  </a:lnTo>
                  <a:cubicBezTo>
                    <a:pt x="0" y="55438"/>
                    <a:pt x="7949" y="36247"/>
                    <a:pt x="22098" y="22098"/>
                  </a:cubicBezTo>
                  <a:cubicBezTo>
                    <a:pt x="36247" y="7949"/>
                    <a:pt x="55438" y="0"/>
                    <a:pt x="75448" y="0"/>
                  </a:cubicBezTo>
                  <a:close/>
                </a:path>
              </a:pathLst>
            </a:custGeom>
            <a:solidFill>
              <a:srgbClr val="FFFFFF"/>
            </a:solidFill>
            <a:ln w="85725" cap="rnd">
              <a:solidFill>
                <a:srgbClr val="865A3E"/>
              </a:solidFill>
              <a:prstDash val="solid"/>
              <a:round/>
            </a:ln>
          </p:spPr>
          <p:txBody>
            <a:bodyPr/>
            <a:lstStyle/>
            <a:p>
              <a:endParaRPr lang="es-MX"/>
            </a:p>
          </p:txBody>
        </p:sp>
        <p:sp>
          <p:nvSpPr>
            <p:cNvPr id="25" name="TextBox 25"/>
            <p:cNvSpPr txBox="1"/>
            <p:nvPr/>
          </p:nvSpPr>
          <p:spPr>
            <a:xfrm>
              <a:off x="0" y="-57150"/>
              <a:ext cx="453389" cy="499626"/>
            </a:xfrm>
            <a:prstGeom prst="rect">
              <a:avLst/>
            </a:prstGeom>
          </p:spPr>
          <p:txBody>
            <a:bodyPr lIns="50800" tIns="50800" rIns="50800" bIns="50800" rtlCol="0" anchor="ctr"/>
            <a:lstStyle/>
            <a:p>
              <a:pPr algn="ctr">
                <a:lnSpc>
                  <a:spcPts val="4480"/>
                </a:lnSpc>
              </a:pPr>
              <a:endParaRPr/>
            </a:p>
          </p:txBody>
        </p:sp>
      </p:grpSp>
      <p:grpSp>
        <p:nvGrpSpPr>
          <p:cNvPr id="26" name="Group 26"/>
          <p:cNvGrpSpPr/>
          <p:nvPr/>
        </p:nvGrpSpPr>
        <p:grpSpPr>
          <a:xfrm rot="2700000">
            <a:off x="10159612" y="3357013"/>
            <a:ext cx="2111235" cy="2111235"/>
            <a:chOff x="0" y="0"/>
            <a:chExt cx="2814981" cy="2814981"/>
          </a:xfrm>
        </p:grpSpPr>
        <p:grpSp>
          <p:nvGrpSpPr>
            <p:cNvPr id="27" name="Group 27"/>
            <p:cNvGrpSpPr>
              <a:grpSpLocks noChangeAspect="1"/>
            </p:cNvGrpSpPr>
            <p:nvPr/>
          </p:nvGrpSpPr>
          <p:grpSpPr>
            <a:xfrm>
              <a:off x="0" y="0"/>
              <a:ext cx="2814981" cy="2814981"/>
              <a:chOff x="0" y="0"/>
              <a:chExt cx="14400530" cy="14400530"/>
            </a:xfrm>
          </p:grpSpPr>
          <p:sp>
            <p:nvSpPr>
              <p:cNvPr id="28" name="Freeform 28"/>
              <p:cNvSpPr/>
              <p:nvPr/>
            </p:nvSpPr>
            <p:spPr>
              <a:xfrm>
                <a:off x="0" y="0"/>
                <a:ext cx="14399261" cy="14399261"/>
              </a:xfrm>
              <a:custGeom>
                <a:avLst/>
                <a:gdLst/>
                <a:ahLst/>
                <a:cxnLst/>
                <a:rect l="l" t="t" r="r" b="b"/>
                <a:pathLst>
                  <a:path w="14399261"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865A3E"/>
              </a:solidFill>
            </p:spPr>
            <p:txBody>
              <a:bodyPr/>
              <a:lstStyle/>
              <a:p>
                <a:endParaRPr lang="es-MX"/>
              </a:p>
            </p:txBody>
          </p:sp>
        </p:grpSp>
        <p:grpSp>
          <p:nvGrpSpPr>
            <p:cNvPr id="29" name="Group 29"/>
            <p:cNvGrpSpPr/>
            <p:nvPr/>
          </p:nvGrpSpPr>
          <p:grpSpPr>
            <a:xfrm>
              <a:off x="345485" y="393954"/>
              <a:ext cx="2116999" cy="2116999"/>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txBody>
              <a:bodyPr/>
              <a:lstStyle/>
              <a:p>
                <a:endParaRPr lang="es-MX"/>
              </a:p>
            </p:txBody>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799"/>
                  </a:lnSpc>
                </a:pPr>
                <a:endParaRPr/>
              </a:p>
            </p:txBody>
          </p:sp>
        </p:grpSp>
      </p:grpSp>
      <p:grpSp>
        <p:nvGrpSpPr>
          <p:cNvPr id="32" name="Group 32"/>
          <p:cNvGrpSpPr/>
          <p:nvPr/>
        </p:nvGrpSpPr>
        <p:grpSpPr>
          <a:xfrm>
            <a:off x="13195686" y="5142358"/>
            <a:ext cx="3796668" cy="3705280"/>
            <a:chOff x="0" y="0"/>
            <a:chExt cx="453389" cy="442476"/>
          </a:xfrm>
        </p:grpSpPr>
        <p:sp>
          <p:nvSpPr>
            <p:cNvPr id="33" name="Freeform 33"/>
            <p:cNvSpPr/>
            <p:nvPr/>
          </p:nvSpPr>
          <p:spPr>
            <a:xfrm>
              <a:off x="0" y="0"/>
              <a:ext cx="453389" cy="442476"/>
            </a:xfrm>
            <a:custGeom>
              <a:avLst/>
              <a:gdLst/>
              <a:ahLst/>
              <a:cxnLst/>
              <a:rect l="l" t="t" r="r" b="b"/>
              <a:pathLst>
                <a:path w="453389" h="442476">
                  <a:moveTo>
                    <a:pt x="75448" y="0"/>
                  </a:moveTo>
                  <a:lnTo>
                    <a:pt x="377941" y="0"/>
                  </a:lnTo>
                  <a:cubicBezTo>
                    <a:pt x="397951" y="0"/>
                    <a:pt x="417142" y="7949"/>
                    <a:pt x="431291" y="22098"/>
                  </a:cubicBezTo>
                  <a:cubicBezTo>
                    <a:pt x="445440" y="36247"/>
                    <a:pt x="453389" y="55438"/>
                    <a:pt x="453389" y="75448"/>
                  </a:cubicBezTo>
                  <a:lnTo>
                    <a:pt x="453389" y="367028"/>
                  </a:lnTo>
                  <a:cubicBezTo>
                    <a:pt x="453389" y="408697"/>
                    <a:pt x="419610" y="442476"/>
                    <a:pt x="377941" y="442476"/>
                  </a:cubicBezTo>
                  <a:lnTo>
                    <a:pt x="75448" y="442476"/>
                  </a:lnTo>
                  <a:cubicBezTo>
                    <a:pt x="55438" y="442476"/>
                    <a:pt x="36247" y="434527"/>
                    <a:pt x="22098" y="420378"/>
                  </a:cubicBezTo>
                  <a:cubicBezTo>
                    <a:pt x="7949" y="406228"/>
                    <a:pt x="0" y="387038"/>
                    <a:pt x="0" y="367028"/>
                  </a:cubicBezTo>
                  <a:lnTo>
                    <a:pt x="0" y="75448"/>
                  </a:lnTo>
                  <a:cubicBezTo>
                    <a:pt x="0" y="55438"/>
                    <a:pt x="7949" y="36247"/>
                    <a:pt x="22098" y="22098"/>
                  </a:cubicBezTo>
                  <a:cubicBezTo>
                    <a:pt x="36247" y="7949"/>
                    <a:pt x="55438" y="0"/>
                    <a:pt x="75448" y="0"/>
                  </a:cubicBezTo>
                  <a:close/>
                </a:path>
              </a:pathLst>
            </a:custGeom>
            <a:solidFill>
              <a:srgbClr val="FFFFFF"/>
            </a:solidFill>
            <a:ln w="85725" cap="rnd">
              <a:solidFill>
                <a:srgbClr val="E8D3BF"/>
              </a:solidFill>
              <a:prstDash val="solid"/>
              <a:round/>
            </a:ln>
          </p:spPr>
          <p:txBody>
            <a:bodyPr/>
            <a:lstStyle/>
            <a:p>
              <a:endParaRPr lang="es-MX"/>
            </a:p>
          </p:txBody>
        </p:sp>
        <p:sp>
          <p:nvSpPr>
            <p:cNvPr id="34" name="TextBox 34"/>
            <p:cNvSpPr txBox="1"/>
            <p:nvPr/>
          </p:nvSpPr>
          <p:spPr>
            <a:xfrm>
              <a:off x="0" y="-57150"/>
              <a:ext cx="453389" cy="499626"/>
            </a:xfrm>
            <a:prstGeom prst="rect">
              <a:avLst/>
            </a:prstGeom>
          </p:spPr>
          <p:txBody>
            <a:bodyPr lIns="50800" tIns="50800" rIns="50800" bIns="50800" rtlCol="0" anchor="ctr"/>
            <a:lstStyle/>
            <a:p>
              <a:pPr algn="ctr">
                <a:lnSpc>
                  <a:spcPts val="4480"/>
                </a:lnSpc>
              </a:pPr>
              <a:endParaRPr/>
            </a:p>
          </p:txBody>
        </p:sp>
      </p:grpSp>
      <p:grpSp>
        <p:nvGrpSpPr>
          <p:cNvPr id="35" name="Group 35"/>
          <p:cNvGrpSpPr/>
          <p:nvPr/>
        </p:nvGrpSpPr>
        <p:grpSpPr>
          <a:xfrm rot="-2700000">
            <a:off x="14017909" y="2629345"/>
            <a:ext cx="2464111" cy="2464111"/>
            <a:chOff x="0" y="0"/>
            <a:chExt cx="3285481" cy="3285481"/>
          </a:xfrm>
        </p:grpSpPr>
        <p:grpSp>
          <p:nvGrpSpPr>
            <p:cNvPr id="36" name="Group 36"/>
            <p:cNvGrpSpPr>
              <a:grpSpLocks noChangeAspect="1"/>
            </p:cNvGrpSpPr>
            <p:nvPr/>
          </p:nvGrpSpPr>
          <p:grpSpPr>
            <a:xfrm rot="5400000">
              <a:off x="0" y="0"/>
              <a:ext cx="3285481" cy="3285481"/>
              <a:chOff x="0" y="0"/>
              <a:chExt cx="14400530" cy="14400530"/>
            </a:xfrm>
          </p:grpSpPr>
          <p:sp>
            <p:nvSpPr>
              <p:cNvPr id="37" name="Freeform 37"/>
              <p:cNvSpPr/>
              <p:nvPr/>
            </p:nvSpPr>
            <p:spPr>
              <a:xfrm>
                <a:off x="0" y="0"/>
                <a:ext cx="14399261" cy="14399261"/>
              </a:xfrm>
              <a:custGeom>
                <a:avLst/>
                <a:gdLst/>
                <a:ahLst/>
                <a:cxnLst/>
                <a:rect l="l" t="t" r="r" b="b"/>
                <a:pathLst>
                  <a:path w="14399261"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E8D3BF"/>
              </a:solidFill>
            </p:spPr>
            <p:txBody>
              <a:bodyPr/>
              <a:lstStyle/>
              <a:p>
                <a:endParaRPr lang="es-MX"/>
              </a:p>
            </p:txBody>
          </p:sp>
        </p:grpSp>
        <p:grpSp>
          <p:nvGrpSpPr>
            <p:cNvPr id="38" name="Group 38"/>
            <p:cNvGrpSpPr/>
            <p:nvPr/>
          </p:nvGrpSpPr>
          <p:grpSpPr>
            <a:xfrm>
              <a:off x="381262" y="454857"/>
              <a:ext cx="2475781" cy="2475781"/>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txBody>
              <a:bodyPr/>
              <a:lstStyle/>
              <a:p>
                <a:endParaRPr lang="es-MX"/>
              </a:p>
            </p:txBody>
          </p:sp>
          <p:sp>
            <p:nvSpPr>
              <p:cNvPr id="40" name="TextBox 40"/>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grpSp>
        <p:nvGrpSpPr>
          <p:cNvPr id="41" name="Group 41"/>
          <p:cNvGrpSpPr/>
          <p:nvPr/>
        </p:nvGrpSpPr>
        <p:grpSpPr>
          <a:xfrm>
            <a:off x="10259634" y="3585378"/>
            <a:ext cx="1931932" cy="1558122"/>
            <a:chOff x="0" y="0"/>
            <a:chExt cx="1168471" cy="942383"/>
          </a:xfrm>
        </p:grpSpPr>
        <p:sp>
          <p:nvSpPr>
            <p:cNvPr id="42" name="Freeform 42"/>
            <p:cNvSpPr/>
            <p:nvPr/>
          </p:nvSpPr>
          <p:spPr>
            <a:xfrm>
              <a:off x="0" y="0"/>
              <a:ext cx="1168471" cy="942383"/>
            </a:xfrm>
            <a:custGeom>
              <a:avLst/>
              <a:gdLst/>
              <a:ahLst/>
              <a:cxnLst/>
              <a:rect l="l" t="t" r="r" b="b"/>
              <a:pathLst>
                <a:path w="1168471" h="942383">
                  <a:moveTo>
                    <a:pt x="584235" y="0"/>
                  </a:moveTo>
                  <a:cubicBezTo>
                    <a:pt x="261571" y="0"/>
                    <a:pt x="0" y="210960"/>
                    <a:pt x="0" y="471192"/>
                  </a:cubicBezTo>
                  <a:cubicBezTo>
                    <a:pt x="0" y="731423"/>
                    <a:pt x="261571" y="942383"/>
                    <a:pt x="584235" y="942383"/>
                  </a:cubicBezTo>
                  <a:cubicBezTo>
                    <a:pt x="906899" y="942383"/>
                    <a:pt x="1168471" y="731423"/>
                    <a:pt x="1168471" y="471192"/>
                  </a:cubicBezTo>
                  <a:cubicBezTo>
                    <a:pt x="1168471" y="210960"/>
                    <a:pt x="906899" y="0"/>
                    <a:pt x="584235" y="0"/>
                  </a:cubicBezTo>
                  <a:close/>
                </a:path>
              </a:pathLst>
            </a:custGeom>
            <a:solidFill>
              <a:srgbClr val="FDFDFD"/>
            </a:solidFill>
          </p:spPr>
          <p:txBody>
            <a:bodyPr/>
            <a:lstStyle/>
            <a:p>
              <a:endParaRPr lang="es-MX"/>
            </a:p>
          </p:txBody>
        </p:sp>
        <p:sp>
          <p:nvSpPr>
            <p:cNvPr id="43" name="TextBox 43"/>
            <p:cNvSpPr txBox="1"/>
            <p:nvPr/>
          </p:nvSpPr>
          <p:spPr>
            <a:xfrm>
              <a:off x="109544" y="31198"/>
              <a:ext cx="949382" cy="822836"/>
            </a:xfrm>
            <a:prstGeom prst="rect">
              <a:avLst/>
            </a:prstGeom>
          </p:spPr>
          <p:txBody>
            <a:bodyPr lIns="26609" tIns="26609" rIns="26609" bIns="26609" rtlCol="0" anchor="ctr"/>
            <a:lstStyle/>
            <a:p>
              <a:pPr algn="ctr">
                <a:lnSpc>
                  <a:spcPts val="2800"/>
                </a:lnSpc>
              </a:pPr>
              <a:r>
                <a:rPr lang="en-US" sz="2000" b="1">
                  <a:solidFill>
                    <a:srgbClr val="000000"/>
                  </a:solidFill>
                  <a:latin typeface="Barlow Medium"/>
                  <a:ea typeface="Barlow Medium"/>
                  <a:cs typeface="Barlow Medium"/>
                  <a:sym typeface="Barlow Medium"/>
                </a:rPr>
                <a:t>Ramón  </a:t>
              </a:r>
            </a:p>
            <a:p>
              <a:pPr algn="ctr">
                <a:lnSpc>
                  <a:spcPts val="2800"/>
                </a:lnSpc>
              </a:pPr>
              <a:r>
                <a:rPr lang="en-US" sz="2000" b="1">
                  <a:solidFill>
                    <a:srgbClr val="000000"/>
                  </a:solidFill>
                  <a:latin typeface="Barlow Medium"/>
                  <a:ea typeface="Barlow Medium"/>
                  <a:cs typeface="Barlow Medium"/>
                  <a:sym typeface="Barlow Medium"/>
                </a:rPr>
                <a:t>Desarrollador </a:t>
              </a:r>
            </a:p>
          </p:txBody>
        </p:sp>
      </p:grpSp>
      <p:grpSp>
        <p:nvGrpSpPr>
          <p:cNvPr id="44" name="Group 44"/>
          <p:cNvGrpSpPr/>
          <p:nvPr/>
        </p:nvGrpSpPr>
        <p:grpSpPr>
          <a:xfrm>
            <a:off x="14338738" y="2879787"/>
            <a:ext cx="1924558" cy="2043496"/>
            <a:chOff x="0" y="0"/>
            <a:chExt cx="1170996" cy="1243364"/>
          </a:xfrm>
        </p:grpSpPr>
        <p:sp>
          <p:nvSpPr>
            <p:cNvPr id="45" name="Freeform 45"/>
            <p:cNvSpPr/>
            <p:nvPr/>
          </p:nvSpPr>
          <p:spPr>
            <a:xfrm>
              <a:off x="0" y="0"/>
              <a:ext cx="1170996" cy="1243364"/>
            </a:xfrm>
            <a:custGeom>
              <a:avLst/>
              <a:gdLst/>
              <a:ahLst/>
              <a:cxnLst/>
              <a:rect l="l" t="t" r="r" b="b"/>
              <a:pathLst>
                <a:path w="1170996" h="1243364">
                  <a:moveTo>
                    <a:pt x="585498" y="0"/>
                  </a:moveTo>
                  <a:cubicBezTo>
                    <a:pt x="262136" y="0"/>
                    <a:pt x="0" y="278337"/>
                    <a:pt x="0" y="621682"/>
                  </a:cubicBezTo>
                  <a:cubicBezTo>
                    <a:pt x="0" y="965028"/>
                    <a:pt x="262136" y="1243364"/>
                    <a:pt x="585498" y="1243364"/>
                  </a:cubicBezTo>
                  <a:cubicBezTo>
                    <a:pt x="908859" y="1243364"/>
                    <a:pt x="1170996" y="965028"/>
                    <a:pt x="1170996" y="621682"/>
                  </a:cubicBezTo>
                  <a:cubicBezTo>
                    <a:pt x="1170996" y="278337"/>
                    <a:pt x="908859" y="0"/>
                    <a:pt x="585498" y="0"/>
                  </a:cubicBezTo>
                  <a:close/>
                </a:path>
              </a:pathLst>
            </a:custGeom>
            <a:solidFill>
              <a:srgbClr val="FDFDFD"/>
            </a:solidFill>
          </p:spPr>
          <p:txBody>
            <a:bodyPr/>
            <a:lstStyle/>
            <a:p>
              <a:endParaRPr lang="es-MX"/>
            </a:p>
          </p:txBody>
        </p:sp>
        <p:sp>
          <p:nvSpPr>
            <p:cNvPr id="46" name="TextBox 46"/>
            <p:cNvSpPr txBox="1"/>
            <p:nvPr/>
          </p:nvSpPr>
          <p:spPr>
            <a:xfrm>
              <a:off x="109781" y="59415"/>
              <a:ext cx="951434" cy="1067383"/>
            </a:xfrm>
            <a:prstGeom prst="rect">
              <a:avLst/>
            </a:prstGeom>
          </p:spPr>
          <p:txBody>
            <a:bodyPr lIns="26609" tIns="26609" rIns="26609" bIns="26609" rtlCol="0" anchor="ctr"/>
            <a:lstStyle/>
            <a:p>
              <a:pPr algn="ctr">
                <a:lnSpc>
                  <a:spcPts val="2800"/>
                </a:lnSpc>
              </a:pPr>
              <a:r>
                <a:rPr lang="en-US" sz="2000" b="1">
                  <a:solidFill>
                    <a:srgbClr val="000000"/>
                  </a:solidFill>
                  <a:latin typeface="Barlow Medium"/>
                  <a:ea typeface="Barlow Medium"/>
                  <a:cs typeface="Barlow Medium"/>
                  <a:sym typeface="Barlow Medium"/>
                </a:rPr>
                <a:t>Susana </a:t>
              </a:r>
            </a:p>
            <a:p>
              <a:pPr algn="ctr">
                <a:lnSpc>
                  <a:spcPts val="2800"/>
                </a:lnSpc>
              </a:pPr>
              <a:r>
                <a:rPr lang="en-US" sz="2000" b="1">
                  <a:solidFill>
                    <a:srgbClr val="000000"/>
                  </a:solidFill>
                  <a:latin typeface="Barlow Medium"/>
                  <a:ea typeface="Barlow Medium"/>
                  <a:cs typeface="Barlow Medium"/>
                  <a:sym typeface="Barlow Medium"/>
                </a:rPr>
                <a:t>Investigadora</a:t>
              </a:r>
            </a:p>
            <a:p>
              <a:pPr algn="ctr">
                <a:lnSpc>
                  <a:spcPts val="2800"/>
                </a:lnSpc>
              </a:pPr>
              <a:endParaRPr lang="en-US" sz="2000" b="1">
                <a:solidFill>
                  <a:srgbClr val="000000"/>
                </a:solidFill>
                <a:latin typeface="Barlow Medium"/>
                <a:ea typeface="Barlow Medium"/>
                <a:cs typeface="Barlow Medium"/>
                <a:sym typeface="Barlow Medium"/>
              </a:endParaRPr>
            </a:p>
          </p:txBody>
        </p:sp>
      </p:grpSp>
      <p:sp>
        <p:nvSpPr>
          <p:cNvPr id="47" name="Freeform 47"/>
          <p:cNvSpPr/>
          <p:nvPr/>
        </p:nvSpPr>
        <p:spPr>
          <a:xfrm>
            <a:off x="8101889" y="2274052"/>
            <a:ext cx="2795461" cy="2622651"/>
          </a:xfrm>
          <a:custGeom>
            <a:avLst/>
            <a:gdLst/>
            <a:ahLst/>
            <a:cxnLst/>
            <a:rect l="l" t="t" r="r" b="b"/>
            <a:pathLst>
              <a:path w="2795461" h="2622651">
                <a:moveTo>
                  <a:pt x="0" y="0"/>
                </a:moveTo>
                <a:lnTo>
                  <a:pt x="2795461" y="0"/>
                </a:lnTo>
                <a:lnTo>
                  <a:pt x="2795461" y="2622651"/>
                </a:lnTo>
                <a:lnTo>
                  <a:pt x="0" y="2622651"/>
                </a:lnTo>
                <a:lnTo>
                  <a:pt x="0" y="0"/>
                </a:lnTo>
                <a:close/>
              </a:path>
            </a:pathLst>
          </a:custGeom>
          <a:blipFill>
            <a:blip r:embed="rId2"/>
            <a:stretch>
              <a:fillRect/>
            </a:stretch>
          </a:blipFill>
        </p:spPr>
        <p:txBody>
          <a:bodyPr/>
          <a:lstStyle/>
          <a:p>
            <a:endParaRPr lang="es-MX"/>
          </a:p>
        </p:txBody>
      </p:sp>
      <p:sp>
        <p:nvSpPr>
          <p:cNvPr id="48" name="TextBox 48"/>
          <p:cNvSpPr txBox="1"/>
          <p:nvPr/>
        </p:nvSpPr>
        <p:spPr>
          <a:xfrm>
            <a:off x="3597362" y="629043"/>
            <a:ext cx="10749546" cy="1242319"/>
          </a:xfrm>
          <a:prstGeom prst="rect">
            <a:avLst/>
          </a:prstGeom>
        </p:spPr>
        <p:txBody>
          <a:bodyPr lIns="0" tIns="0" rIns="0" bIns="0" rtlCol="0" anchor="t">
            <a:spAutoFit/>
          </a:bodyPr>
          <a:lstStyle/>
          <a:p>
            <a:pPr algn="ctr">
              <a:lnSpc>
                <a:spcPts val="8777"/>
              </a:lnSpc>
            </a:pPr>
            <a:r>
              <a:rPr lang="en-US" sz="6966" spc="773">
                <a:solidFill>
                  <a:srgbClr val="000000"/>
                </a:solidFill>
                <a:latin typeface="The Seasons"/>
                <a:ea typeface="The Seasons"/>
                <a:cs typeface="The Seasons"/>
                <a:sym typeface="The Seasons"/>
              </a:rPr>
              <a:t>ROLES DE EQUIPO</a:t>
            </a:r>
          </a:p>
        </p:txBody>
      </p:sp>
      <p:sp>
        <p:nvSpPr>
          <p:cNvPr id="49" name="TextBox 49"/>
          <p:cNvSpPr txBox="1"/>
          <p:nvPr/>
        </p:nvSpPr>
        <p:spPr>
          <a:xfrm>
            <a:off x="1866448" y="5609759"/>
            <a:ext cx="2884598" cy="3081388"/>
          </a:xfrm>
          <a:prstGeom prst="rect">
            <a:avLst/>
          </a:prstGeom>
        </p:spPr>
        <p:txBody>
          <a:bodyPr lIns="0" tIns="0" rIns="0" bIns="0" rtlCol="0" anchor="t">
            <a:spAutoFit/>
          </a:bodyPr>
          <a:lstStyle/>
          <a:p>
            <a:pPr marL="439489" lvl="1" indent="-219745" algn="l">
              <a:lnSpc>
                <a:spcPts val="2707"/>
              </a:lnSpc>
              <a:buFont typeface="Arial"/>
              <a:buChar char="•"/>
            </a:pPr>
            <a:r>
              <a:rPr lang="en-US" sz="2035">
                <a:solidFill>
                  <a:srgbClr val="000000"/>
                </a:solidFill>
                <a:latin typeface="Atkinson Hyperlegible"/>
                <a:ea typeface="Atkinson Hyperlegible"/>
                <a:cs typeface="Atkinson Hyperlegible"/>
                <a:sym typeface="Atkinson Hyperlegible"/>
              </a:rPr>
              <a:t>Cordinar todas las actividades del proyecto </a:t>
            </a:r>
          </a:p>
          <a:p>
            <a:pPr marL="439489" lvl="1" indent="-219745" algn="l">
              <a:lnSpc>
                <a:spcPts val="2707"/>
              </a:lnSpc>
              <a:buFont typeface="Arial"/>
              <a:buChar char="•"/>
            </a:pPr>
            <a:r>
              <a:rPr lang="en-US" sz="2035">
                <a:solidFill>
                  <a:srgbClr val="000000"/>
                </a:solidFill>
                <a:latin typeface="Atkinson Hyperlegible"/>
                <a:ea typeface="Atkinson Hyperlegible"/>
                <a:cs typeface="Atkinson Hyperlegible"/>
                <a:sym typeface="Atkinson Hyperlegible"/>
              </a:rPr>
              <a:t>Supervisar avances y asegurar que se cumplan los objetivos </a:t>
            </a:r>
          </a:p>
          <a:p>
            <a:pPr marL="439489" lvl="1" indent="-219745" algn="l">
              <a:lnSpc>
                <a:spcPts val="2707"/>
              </a:lnSpc>
              <a:buFont typeface="Arial"/>
              <a:buChar char="•"/>
            </a:pPr>
            <a:r>
              <a:rPr lang="en-US" sz="2035">
                <a:solidFill>
                  <a:srgbClr val="000000"/>
                </a:solidFill>
                <a:latin typeface="Atkinson Hyperlegible"/>
                <a:ea typeface="Atkinson Hyperlegible"/>
                <a:cs typeface="Atkinson Hyperlegible"/>
                <a:sym typeface="Atkinson Hyperlegible"/>
              </a:rPr>
              <a:t>Líderar reuniones del equip</a:t>
            </a:r>
            <a:r>
              <a:rPr lang="en-US" sz="2035">
                <a:solidFill>
                  <a:srgbClr val="865A3E"/>
                </a:solidFill>
                <a:latin typeface="Atkinson Hyperlegible"/>
                <a:ea typeface="Atkinson Hyperlegible"/>
                <a:cs typeface="Atkinson Hyperlegible"/>
                <a:sym typeface="Atkinson Hyperlegible"/>
              </a:rPr>
              <a:t>o </a:t>
            </a:r>
          </a:p>
        </p:txBody>
      </p:sp>
      <p:sp>
        <p:nvSpPr>
          <p:cNvPr id="50" name="TextBox 50"/>
          <p:cNvSpPr txBox="1"/>
          <p:nvPr/>
        </p:nvSpPr>
        <p:spPr>
          <a:xfrm>
            <a:off x="9598536" y="6128638"/>
            <a:ext cx="2758657" cy="1207642"/>
          </a:xfrm>
          <a:prstGeom prst="rect">
            <a:avLst/>
          </a:prstGeom>
        </p:spPr>
        <p:txBody>
          <a:bodyPr lIns="0" tIns="0" rIns="0" bIns="0" rtlCol="0" anchor="t">
            <a:spAutoFit/>
          </a:bodyPr>
          <a:lstStyle/>
          <a:p>
            <a:pPr marL="524815" lvl="1" indent="-262408" algn="l">
              <a:lnSpc>
                <a:spcPts val="3232"/>
              </a:lnSpc>
              <a:buFont typeface="Arial"/>
              <a:buChar char="•"/>
            </a:pPr>
            <a:r>
              <a:rPr lang="en-US" sz="2430">
                <a:solidFill>
                  <a:srgbClr val="000000"/>
                </a:solidFill>
                <a:latin typeface="Atkinson Hyperlegible"/>
                <a:ea typeface="Atkinson Hyperlegible"/>
                <a:cs typeface="Atkinson Hyperlegible"/>
                <a:sym typeface="Atkinson Hyperlegible"/>
              </a:rPr>
              <a:t>Diseñar la propuesta de mercadotecnia. </a:t>
            </a:r>
          </a:p>
        </p:txBody>
      </p:sp>
      <p:sp>
        <p:nvSpPr>
          <p:cNvPr id="51" name="TextBox 51"/>
          <p:cNvSpPr txBox="1"/>
          <p:nvPr/>
        </p:nvSpPr>
        <p:spPr>
          <a:xfrm>
            <a:off x="5741956" y="5809258"/>
            <a:ext cx="3230179" cy="2679082"/>
          </a:xfrm>
          <a:prstGeom prst="rect">
            <a:avLst/>
          </a:prstGeom>
        </p:spPr>
        <p:txBody>
          <a:bodyPr lIns="0" tIns="0" rIns="0" bIns="0" rtlCol="0" anchor="t">
            <a:spAutoFit/>
          </a:bodyPr>
          <a:lstStyle/>
          <a:p>
            <a:pPr marL="492141" lvl="1" indent="-246071" algn="l">
              <a:lnSpc>
                <a:spcPts val="3031"/>
              </a:lnSpc>
              <a:buFont typeface="Arial"/>
              <a:buChar char="•"/>
            </a:pPr>
            <a:r>
              <a:rPr lang="en-US" sz="2279">
                <a:solidFill>
                  <a:srgbClr val="000000"/>
                </a:solidFill>
                <a:latin typeface="Atkinson Hyperlegible"/>
                <a:ea typeface="Atkinson Hyperlegible"/>
                <a:cs typeface="Atkinson Hyperlegible"/>
                <a:sym typeface="Atkinson Hyperlegible"/>
              </a:rPr>
              <a:t>Redactar actas y recopilar toda la información del proyecto </a:t>
            </a:r>
          </a:p>
          <a:p>
            <a:pPr marL="492141" lvl="1" indent="-246071" algn="l">
              <a:lnSpc>
                <a:spcPts val="3031"/>
              </a:lnSpc>
              <a:buFont typeface="Arial"/>
              <a:buChar char="•"/>
            </a:pPr>
            <a:r>
              <a:rPr lang="en-US" sz="2279">
                <a:solidFill>
                  <a:srgbClr val="000000"/>
                </a:solidFill>
                <a:latin typeface="Atkinson Hyperlegible"/>
                <a:ea typeface="Atkinson Hyperlegible"/>
                <a:cs typeface="Atkinson Hyperlegible"/>
                <a:sym typeface="Atkinson Hyperlegible"/>
              </a:rPr>
              <a:t>Elaborar materiales de difusión ( grupo de facebook ) </a:t>
            </a:r>
          </a:p>
        </p:txBody>
      </p:sp>
      <p:sp>
        <p:nvSpPr>
          <p:cNvPr id="52" name="TextBox 52"/>
          <p:cNvSpPr txBox="1"/>
          <p:nvPr/>
        </p:nvSpPr>
        <p:spPr>
          <a:xfrm>
            <a:off x="13558754" y="5619284"/>
            <a:ext cx="3070532" cy="2903600"/>
          </a:xfrm>
          <a:prstGeom prst="rect">
            <a:avLst/>
          </a:prstGeom>
        </p:spPr>
        <p:txBody>
          <a:bodyPr lIns="0" tIns="0" rIns="0" bIns="0" rtlCol="0" anchor="t">
            <a:spAutoFit/>
          </a:bodyPr>
          <a:lstStyle/>
          <a:p>
            <a:pPr marL="467818" lvl="1" indent="-233909" algn="l">
              <a:lnSpc>
                <a:spcPts val="2881"/>
              </a:lnSpc>
              <a:buFont typeface="Arial"/>
              <a:buChar char="•"/>
            </a:pPr>
            <a:r>
              <a:rPr lang="en-US" sz="2166">
                <a:solidFill>
                  <a:srgbClr val="000000"/>
                </a:solidFill>
                <a:latin typeface="Atkinson Hyperlegible"/>
                <a:ea typeface="Atkinson Hyperlegible"/>
                <a:cs typeface="Atkinson Hyperlegible"/>
                <a:sym typeface="Atkinson Hyperlegible"/>
              </a:rPr>
              <a:t>Investigar el mercado y el público meta. </a:t>
            </a:r>
          </a:p>
          <a:p>
            <a:pPr marL="467818" lvl="1" indent="-233909" algn="l">
              <a:lnSpc>
                <a:spcPts val="2881"/>
              </a:lnSpc>
              <a:buFont typeface="Arial"/>
              <a:buChar char="•"/>
            </a:pPr>
            <a:r>
              <a:rPr lang="en-US" sz="2166">
                <a:solidFill>
                  <a:srgbClr val="000000"/>
                </a:solidFill>
                <a:latin typeface="Atkinson Hyperlegible"/>
                <a:ea typeface="Atkinson Hyperlegible"/>
                <a:cs typeface="Atkinson Hyperlegible"/>
                <a:sym typeface="Atkinson Hyperlegible"/>
              </a:rPr>
              <a:t>Analizar la competencia </a:t>
            </a:r>
          </a:p>
          <a:p>
            <a:pPr marL="467818" lvl="1" indent="-233909" algn="l">
              <a:lnSpc>
                <a:spcPts val="2881"/>
              </a:lnSpc>
              <a:buFont typeface="Arial"/>
              <a:buChar char="•"/>
            </a:pPr>
            <a:r>
              <a:rPr lang="en-US" sz="2166">
                <a:solidFill>
                  <a:srgbClr val="000000"/>
                </a:solidFill>
                <a:latin typeface="Atkinson Hyperlegible"/>
                <a:ea typeface="Atkinson Hyperlegible"/>
                <a:cs typeface="Atkinson Hyperlegible"/>
                <a:sym typeface="Atkinson Hyperlegible"/>
              </a:rPr>
              <a:t>Aplicar herramientas de análisis estratégico.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130" y="204605"/>
            <a:ext cx="17515740" cy="9542692"/>
            <a:chOff x="0" y="0"/>
            <a:chExt cx="6524382" cy="3554527"/>
          </a:xfrm>
        </p:grpSpPr>
        <p:sp>
          <p:nvSpPr>
            <p:cNvPr id="3" name="Freeform 3"/>
            <p:cNvSpPr/>
            <p:nvPr/>
          </p:nvSpPr>
          <p:spPr>
            <a:xfrm>
              <a:off x="0" y="0"/>
              <a:ext cx="6524382" cy="3554526"/>
            </a:xfrm>
            <a:custGeom>
              <a:avLst/>
              <a:gdLst/>
              <a:ahLst/>
              <a:cxnLst/>
              <a:rect l="l" t="t" r="r" b="b"/>
              <a:pathLst>
                <a:path w="6524382" h="3554526">
                  <a:moveTo>
                    <a:pt x="0" y="0"/>
                  </a:moveTo>
                  <a:lnTo>
                    <a:pt x="6524382" y="0"/>
                  </a:lnTo>
                  <a:lnTo>
                    <a:pt x="6524382" y="3554526"/>
                  </a:lnTo>
                  <a:lnTo>
                    <a:pt x="0" y="3554526"/>
                  </a:lnTo>
                  <a:close/>
                </a:path>
              </a:pathLst>
            </a:custGeom>
            <a:solidFill>
              <a:srgbClr val="000000">
                <a:alpha val="0"/>
              </a:srgbClr>
            </a:solidFill>
            <a:ln w="190500" cap="sq">
              <a:solidFill>
                <a:srgbClr val="D6BBA6"/>
              </a:solidFill>
              <a:prstDash val="solid"/>
              <a:miter/>
            </a:ln>
          </p:spPr>
          <p:txBody>
            <a:bodyPr/>
            <a:lstStyle/>
            <a:p>
              <a:endParaRPr lang="es-MX"/>
            </a:p>
          </p:txBody>
        </p:sp>
        <p:sp>
          <p:nvSpPr>
            <p:cNvPr id="4" name="TextBox 4"/>
            <p:cNvSpPr txBox="1"/>
            <p:nvPr/>
          </p:nvSpPr>
          <p:spPr>
            <a:xfrm>
              <a:off x="0" y="-9525"/>
              <a:ext cx="6524382" cy="3564052"/>
            </a:xfrm>
            <a:prstGeom prst="rect">
              <a:avLst/>
            </a:prstGeom>
          </p:spPr>
          <p:txBody>
            <a:bodyPr lIns="48876" tIns="48876" rIns="48876" bIns="48876" rtlCol="0" anchor="ctr"/>
            <a:lstStyle/>
            <a:p>
              <a:pPr algn="ctr">
                <a:lnSpc>
                  <a:spcPts val="1500"/>
                </a:lnSpc>
              </a:pPr>
              <a:endParaRPr/>
            </a:p>
          </p:txBody>
        </p:sp>
      </p:grpSp>
      <p:sp>
        <p:nvSpPr>
          <p:cNvPr id="5" name="Freeform 5"/>
          <p:cNvSpPr/>
          <p:nvPr/>
        </p:nvSpPr>
        <p:spPr>
          <a:xfrm>
            <a:off x="633759" y="2357536"/>
            <a:ext cx="17020482" cy="6900764"/>
          </a:xfrm>
          <a:custGeom>
            <a:avLst/>
            <a:gdLst/>
            <a:ahLst/>
            <a:cxnLst/>
            <a:rect l="l" t="t" r="r" b="b"/>
            <a:pathLst>
              <a:path w="17020482" h="6900764">
                <a:moveTo>
                  <a:pt x="0" y="0"/>
                </a:moveTo>
                <a:lnTo>
                  <a:pt x="17020482" y="0"/>
                </a:lnTo>
                <a:lnTo>
                  <a:pt x="17020482" y="6900764"/>
                </a:lnTo>
                <a:lnTo>
                  <a:pt x="0" y="6900764"/>
                </a:lnTo>
                <a:lnTo>
                  <a:pt x="0" y="0"/>
                </a:lnTo>
                <a:close/>
              </a:path>
            </a:pathLst>
          </a:custGeom>
          <a:blipFill>
            <a:blip r:embed="rId2"/>
            <a:stretch>
              <a:fillRect/>
            </a:stretch>
          </a:blipFill>
        </p:spPr>
        <p:txBody>
          <a:bodyPr/>
          <a:lstStyle/>
          <a:p>
            <a:endParaRPr lang="es-MX"/>
          </a:p>
        </p:txBody>
      </p:sp>
      <p:sp>
        <p:nvSpPr>
          <p:cNvPr id="6" name="TextBox 6"/>
          <p:cNvSpPr txBox="1"/>
          <p:nvPr/>
        </p:nvSpPr>
        <p:spPr>
          <a:xfrm>
            <a:off x="3581330" y="563405"/>
            <a:ext cx="9772446" cy="1137405"/>
          </a:xfrm>
          <a:prstGeom prst="rect">
            <a:avLst/>
          </a:prstGeom>
        </p:spPr>
        <p:txBody>
          <a:bodyPr lIns="0" tIns="0" rIns="0" bIns="0" rtlCol="0" anchor="t">
            <a:spAutoFit/>
          </a:bodyPr>
          <a:lstStyle/>
          <a:p>
            <a:pPr algn="ctr">
              <a:lnSpc>
                <a:spcPts val="7956"/>
              </a:lnSpc>
            </a:pPr>
            <a:r>
              <a:rPr lang="en-US" sz="6468" spc="718">
                <a:solidFill>
                  <a:srgbClr val="000000"/>
                </a:solidFill>
                <a:latin typeface="The Seasons"/>
                <a:ea typeface="The Seasons"/>
                <a:cs typeface="The Seasons"/>
                <a:sym typeface="The Seasons"/>
              </a:rPr>
              <a:t>GRÁFICA DE GANT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130" y="344167"/>
            <a:ext cx="17515740" cy="9542692"/>
            <a:chOff x="0" y="0"/>
            <a:chExt cx="6524382" cy="3554527"/>
          </a:xfrm>
        </p:grpSpPr>
        <p:sp>
          <p:nvSpPr>
            <p:cNvPr id="3" name="Freeform 3"/>
            <p:cNvSpPr/>
            <p:nvPr/>
          </p:nvSpPr>
          <p:spPr>
            <a:xfrm>
              <a:off x="0" y="0"/>
              <a:ext cx="6524382" cy="3554526"/>
            </a:xfrm>
            <a:custGeom>
              <a:avLst/>
              <a:gdLst/>
              <a:ahLst/>
              <a:cxnLst/>
              <a:rect l="l" t="t" r="r" b="b"/>
              <a:pathLst>
                <a:path w="6524382" h="3554526">
                  <a:moveTo>
                    <a:pt x="0" y="0"/>
                  </a:moveTo>
                  <a:lnTo>
                    <a:pt x="6524382" y="0"/>
                  </a:lnTo>
                  <a:lnTo>
                    <a:pt x="6524382" y="3554526"/>
                  </a:lnTo>
                  <a:lnTo>
                    <a:pt x="0" y="3554526"/>
                  </a:lnTo>
                  <a:close/>
                </a:path>
              </a:pathLst>
            </a:custGeom>
            <a:solidFill>
              <a:srgbClr val="000000">
                <a:alpha val="0"/>
              </a:srgbClr>
            </a:solidFill>
            <a:ln w="190500" cap="sq">
              <a:solidFill>
                <a:srgbClr val="D6BBA6"/>
              </a:solidFill>
              <a:prstDash val="solid"/>
              <a:miter/>
            </a:ln>
          </p:spPr>
          <p:txBody>
            <a:bodyPr/>
            <a:lstStyle/>
            <a:p>
              <a:endParaRPr lang="es-MX"/>
            </a:p>
          </p:txBody>
        </p:sp>
        <p:sp>
          <p:nvSpPr>
            <p:cNvPr id="4" name="TextBox 4"/>
            <p:cNvSpPr txBox="1"/>
            <p:nvPr/>
          </p:nvSpPr>
          <p:spPr>
            <a:xfrm>
              <a:off x="0" y="-9525"/>
              <a:ext cx="6524382" cy="3564052"/>
            </a:xfrm>
            <a:prstGeom prst="rect">
              <a:avLst/>
            </a:prstGeom>
          </p:spPr>
          <p:txBody>
            <a:bodyPr lIns="48876" tIns="48876" rIns="48876" bIns="48876" rtlCol="0" anchor="ctr"/>
            <a:lstStyle/>
            <a:p>
              <a:pPr algn="ctr">
                <a:lnSpc>
                  <a:spcPts val="1500"/>
                </a:lnSpc>
              </a:pPr>
              <a:endParaRPr/>
            </a:p>
          </p:txBody>
        </p:sp>
      </p:grpSp>
      <p:sp>
        <p:nvSpPr>
          <p:cNvPr id="5" name="Freeform 5"/>
          <p:cNvSpPr/>
          <p:nvPr/>
        </p:nvSpPr>
        <p:spPr>
          <a:xfrm>
            <a:off x="386130" y="4355059"/>
            <a:ext cx="4688201" cy="5531800"/>
          </a:xfrm>
          <a:custGeom>
            <a:avLst/>
            <a:gdLst/>
            <a:ahLst/>
            <a:cxnLst/>
            <a:rect l="l" t="t" r="r" b="b"/>
            <a:pathLst>
              <a:path w="4688201" h="5531800">
                <a:moveTo>
                  <a:pt x="0" y="0"/>
                </a:moveTo>
                <a:lnTo>
                  <a:pt x="4688201" y="0"/>
                </a:lnTo>
                <a:lnTo>
                  <a:pt x="4688201" y="5531800"/>
                </a:lnTo>
                <a:lnTo>
                  <a:pt x="0" y="5531800"/>
                </a:lnTo>
                <a:lnTo>
                  <a:pt x="0" y="0"/>
                </a:lnTo>
                <a:close/>
              </a:path>
            </a:pathLst>
          </a:custGeom>
          <a:blipFill>
            <a:blip r:embed="rId2"/>
            <a:stretch>
              <a:fillRect/>
            </a:stretch>
          </a:blipFill>
        </p:spPr>
        <p:txBody>
          <a:bodyPr/>
          <a:lstStyle/>
          <a:p>
            <a:endParaRPr lang="es-MX"/>
          </a:p>
        </p:txBody>
      </p:sp>
      <p:sp>
        <p:nvSpPr>
          <p:cNvPr id="6" name="Freeform 6"/>
          <p:cNvSpPr/>
          <p:nvPr/>
        </p:nvSpPr>
        <p:spPr>
          <a:xfrm rot="-10800000">
            <a:off x="13247367" y="344167"/>
            <a:ext cx="4688201" cy="5531800"/>
          </a:xfrm>
          <a:custGeom>
            <a:avLst/>
            <a:gdLst/>
            <a:ahLst/>
            <a:cxnLst/>
            <a:rect l="l" t="t" r="r" b="b"/>
            <a:pathLst>
              <a:path w="4688201" h="5531800">
                <a:moveTo>
                  <a:pt x="0" y="0"/>
                </a:moveTo>
                <a:lnTo>
                  <a:pt x="4688201" y="0"/>
                </a:lnTo>
                <a:lnTo>
                  <a:pt x="4688201" y="5531801"/>
                </a:lnTo>
                <a:lnTo>
                  <a:pt x="0" y="5531801"/>
                </a:lnTo>
                <a:lnTo>
                  <a:pt x="0" y="0"/>
                </a:lnTo>
                <a:close/>
              </a:path>
            </a:pathLst>
          </a:custGeom>
          <a:blipFill>
            <a:blip r:embed="rId2"/>
            <a:stretch>
              <a:fillRect/>
            </a:stretch>
          </a:blipFill>
        </p:spPr>
        <p:txBody>
          <a:bodyPr/>
          <a:lstStyle/>
          <a:p>
            <a:endParaRPr lang="es-MX"/>
          </a:p>
        </p:txBody>
      </p:sp>
      <p:sp>
        <p:nvSpPr>
          <p:cNvPr id="7" name="Freeform 7"/>
          <p:cNvSpPr/>
          <p:nvPr/>
        </p:nvSpPr>
        <p:spPr>
          <a:xfrm rot="5400000">
            <a:off x="807930" y="-77632"/>
            <a:ext cx="4688201" cy="5531800"/>
          </a:xfrm>
          <a:custGeom>
            <a:avLst/>
            <a:gdLst/>
            <a:ahLst/>
            <a:cxnLst/>
            <a:rect l="l" t="t" r="r" b="b"/>
            <a:pathLst>
              <a:path w="4688201" h="5531800">
                <a:moveTo>
                  <a:pt x="0" y="0"/>
                </a:moveTo>
                <a:lnTo>
                  <a:pt x="4688200" y="0"/>
                </a:lnTo>
                <a:lnTo>
                  <a:pt x="4688200" y="5531800"/>
                </a:lnTo>
                <a:lnTo>
                  <a:pt x="0" y="5531800"/>
                </a:lnTo>
                <a:lnTo>
                  <a:pt x="0" y="0"/>
                </a:lnTo>
                <a:close/>
              </a:path>
            </a:pathLst>
          </a:custGeom>
          <a:blipFill>
            <a:blip r:embed="rId2"/>
            <a:stretch>
              <a:fillRect/>
            </a:stretch>
          </a:blipFill>
        </p:spPr>
        <p:txBody>
          <a:bodyPr/>
          <a:lstStyle/>
          <a:p>
            <a:endParaRPr lang="es-MX"/>
          </a:p>
        </p:txBody>
      </p:sp>
      <p:sp>
        <p:nvSpPr>
          <p:cNvPr id="8" name="Freeform 8"/>
          <p:cNvSpPr/>
          <p:nvPr/>
        </p:nvSpPr>
        <p:spPr>
          <a:xfrm rot="-5400000">
            <a:off x="12825568" y="4776859"/>
            <a:ext cx="4688201" cy="5531800"/>
          </a:xfrm>
          <a:custGeom>
            <a:avLst/>
            <a:gdLst/>
            <a:ahLst/>
            <a:cxnLst/>
            <a:rect l="l" t="t" r="r" b="b"/>
            <a:pathLst>
              <a:path w="4688201" h="5531800">
                <a:moveTo>
                  <a:pt x="0" y="0"/>
                </a:moveTo>
                <a:lnTo>
                  <a:pt x="4688200" y="0"/>
                </a:lnTo>
                <a:lnTo>
                  <a:pt x="4688200" y="5531800"/>
                </a:lnTo>
                <a:lnTo>
                  <a:pt x="0" y="5531800"/>
                </a:lnTo>
                <a:lnTo>
                  <a:pt x="0" y="0"/>
                </a:lnTo>
                <a:close/>
              </a:path>
            </a:pathLst>
          </a:custGeom>
          <a:blipFill>
            <a:blip r:embed="rId2"/>
            <a:stretch>
              <a:fillRect/>
            </a:stretch>
          </a:blipFill>
        </p:spPr>
        <p:txBody>
          <a:bodyPr/>
          <a:lstStyle/>
          <a:p>
            <a:endParaRPr lang="es-MX"/>
          </a:p>
        </p:txBody>
      </p:sp>
      <p:sp>
        <p:nvSpPr>
          <p:cNvPr id="9" name="TextBox 9"/>
          <p:cNvSpPr txBox="1"/>
          <p:nvPr/>
        </p:nvSpPr>
        <p:spPr>
          <a:xfrm>
            <a:off x="4480883" y="583243"/>
            <a:ext cx="8994391" cy="2105025"/>
          </a:xfrm>
          <a:prstGeom prst="rect">
            <a:avLst/>
          </a:prstGeom>
        </p:spPr>
        <p:txBody>
          <a:bodyPr lIns="0" tIns="0" rIns="0" bIns="0" rtlCol="0" anchor="t">
            <a:spAutoFit/>
          </a:bodyPr>
          <a:lstStyle/>
          <a:p>
            <a:pPr algn="ctr">
              <a:lnSpc>
                <a:spcPts val="7848"/>
              </a:lnSpc>
            </a:pPr>
            <a:r>
              <a:rPr lang="en-US" sz="6540" spc="497">
                <a:solidFill>
                  <a:srgbClr val="000000"/>
                </a:solidFill>
                <a:latin typeface="The Seasons"/>
                <a:ea typeface="The Seasons"/>
                <a:cs typeface="The Seasons"/>
                <a:sym typeface="The Seasons"/>
              </a:rPr>
              <a:t>IMPACTO ESPERADO </a:t>
            </a:r>
          </a:p>
        </p:txBody>
      </p:sp>
      <p:sp>
        <p:nvSpPr>
          <p:cNvPr id="10" name="TextBox 10"/>
          <p:cNvSpPr txBox="1"/>
          <p:nvPr/>
        </p:nvSpPr>
        <p:spPr>
          <a:xfrm>
            <a:off x="3152030" y="3144111"/>
            <a:ext cx="11490719" cy="4398648"/>
          </a:xfrm>
          <a:prstGeom prst="rect">
            <a:avLst/>
          </a:prstGeom>
        </p:spPr>
        <p:txBody>
          <a:bodyPr lIns="0" tIns="0" rIns="0" bIns="0" rtlCol="0" anchor="t">
            <a:spAutoFit/>
          </a:bodyPr>
          <a:lstStyle/>
          <a:p>
            <a:pPr algn="ctr">
              <a:lnSpc>
                <a:spcPts val="3562"/>
              </a:lnSpc>
            </a:pPr>
            <a:r>
              <a:rPr lang="en-US" sz="2544" spc="55">
                <a:solidFill>
                  <a:srgbClr val="000000"/>
                </a:solidFill>
                <a:latin typeface="Atkinson Hyperlegible"/>
                <a:ea typeface="Atkinson Hyperlegible"/>
                <a:cs typeface="Atkinson Hyperlegible"/>
                <a:sym typeface="Atkinson Hyperlegible"/>
              </a:rPr>
              <a:t>Nuestro proyecto tiene un impacto organizacional, ya que ofrece un modelo de plan de mercadotecnia que puede ser utilizado por proyectos escolares, emprendimientos o pequeñas empresas para tomar decisiones más informadas, reducir la improvisación, aprovechar mejor sus recursos y orientar sus acciones hacia objetivos claros y medibles.</a:t>
            </a:r>
          </a:p>
          <a:p>
            <a:pPr algn="ctr">
              <a:lnSpc>
                <a:spcPts val="3562"/>
              </a:lnSpc>
              <a:spcBef>
                <a:spcPct val="0"/>
              </a:spcBef>
            </a:pPr>
            <a:r>
              <a:rPr lang="en-US" sz="2544" spc="55">
                <a:solidFill>
                  <a:srgbClr val="000000"/>
                </a:solidFill>
                <a:latin typeface="Atkinson Hyperlegible"/>
                <a:ea typeface="Atkinson Hyperlegible"/>
                <a:cs typeface="Atkinson Hyperlegible"/>
                <a:sym typeface="Atkinson Hyperlegible"/>
              </a:rPr>
              <a:t>Finalmente, generará un impacto formativo y profesional, al desarrollar en los participantes habilidades de análisis de mercado, trabajo en equipo, pensamiento crítico y diseño de estrategias comerciales. Esto incrementa su preparación para el campo laboral y les brinda herramientas para crear o mejorar sus propios negocios en un entorno competitivo.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130" y="344167"/>
            <a:ext cx="17515740" cy="9542692"/>
            <a:chOff x="0" y="0"/>
            <a:chExt cx="6524382" cy="3554527"/>
          </a:xfrm>
        </p:grpSpPr>
        <p:sp>
          <p:nvSpPr>
            <p:cNvPr id="3" name="Freeform 3"/>
            <p:cNvSpPr/>
            <p:nvPr/>
          </p:nvSpPr>
          <p:spPr>
            <a:xfrm>
              <a:off x="0" y="0"/>
              <a:ext cx="6524382" cy="3554526"/>
            </a:xfrm>
            <a:custGeom>
              <a:avLst/>
              <a:gdLst/>
              <a:ahLst/>
              <a:cxnLst/>
              <a:rect l="l" t="t" r="r" b="b"/>
              <a:pathLst>
                <a:path w="6524382" h="3554526">
                  <a:moveTo>
                    <a:pt x="0" y="0"/>
                  </a:moveTo>
                  <a:lnTo>
                    <a:pt x="6524382" y="0"/>
                  </a:lnTo>
                  <a:lnTo>
                    <a:pt x="6524382" y="3554526"/>
                  </a:lnTo>
                  <a:lnTo>
                    <a:pt x="0" y="3554526"/>
                  </a:lnTo>
                  <a:close/>
                </a:path>
              </a:pathLst>
            </a:custGeom>
            <a:solidFill>
              <a:srgbClr val="000000">
                <a:alpha val="0"/>
              </a:srgbClr>
            </a:solidFill>
            <a:ln w="190500" cap="sq">
              <a:solidFill>
                <a:srgbClr val="D6BBA6"/>
              </a:solidFill>
              <a:prstDash val="solid"/>
              <a:miter/>
            </a:ln>
          </p:spPr>
          <p:txBody>
            <a:bodyPr/>
            <a:lstStyle/>
            <a:p>
              <a:endParaRPr lang="es-MX"/>
            </a:p>
          </p:txBody>
        </p:sp>
        <p:sp>
          <p:nvSpPr>
            <p:cNvPr id="4" name="TextBox 4"/>
            <p:cNvSpPr txBox="1"/>
            <p:nvPr/>
          </p:nvSpPr>
          <p:spPr>
            <a:xfrm>
              <a:off x="0" y="-9525"/>
              <a:ext cx="6524382" cy="3564052"/>
            </a:xfrm>
            <a:prstGeom prst="rect">
              <a:avLst/>
            </a:prstGeom>
          </p:spPr>
          <p:txBody>
            <a:bodyPr lIns="48876" tIns="48876" rIns="48876" bIns="48876" rtlCol="0" anchor="ctr"/>
            <a:lstStyle/>
            <a:p>
              <a:pPr algn="ctr">
                <a:lnSpc>
                  <a:spcPts val="1500"/>
                </a:lnSpc>
              </a:pPr>
              <a:endParaRPr/>
            </a:p>
          </p:txBody>
        </p:sp>
      </p:grpSp>
      <p:sp>
        <p:nvSpPr>
          <p:cNvPr id="5" name="TextBox 5"/>
          <p:cNvSpPr txBox="1"/>
          <p:nvPr/>
        </p:nvSpPr>
        <p:spPr>
          <a:xfrm>
            <a:off x="1321092" y="3090084"/>
            <a:ext cx="15659436" cy="4962027"/>
          </a:xfrm>
          <a:prstGeom prst="rect">
            <a:avLst/>
          </a:prstGeom>
        </p:spPr>
        <p:txBody>
          <a:bodyPr lIns="0" tIns="0" rIns="0" bIns="0" rtlCol="0" anchor="t">
            <a:spAutoFit/>
          </a:bodyPr>
          <a:lstStyle/>
          <a:p>
            <a:pPr algn="l">
              <a:lnSpc>
                <a:spcPts val="3569"/>
              </a:lnSpc>
            </a:pPr>
            <a:r>
              <a:rPr lang="en-US" sz="2549">
                <a:solidFill>
                  <a:srgbClr val="000000"/>
                </a:solidFill>
                <a:latin typeface="Atkinson Hyperlegible"/>
                <a:ea typeface="Atkinson Hyperlegible"/>
                <a:cs typeface="Atkinson Hyperlegible"/>
                <a:sym typeface="Atkinson Hyperlegible"/>
              </a:rPr>
              <a:t>La realización del proyecto  permitió demostrar que un plan de marketing bien estructurado es fundamental para orientar las decisiones de una organización hacia el logro de sus objetivos. A partir del análisis del entorno, la definición del mercado meta, la formulación de objetivos y el diseño de estrategias basadas en la mezcla de mercadotecnia, se comprobó que la planeación reduce la improvisación, optimiza el uso de los recursos y facilita la toma de decisiones más coherentes. también nos permitió a nosotros como compañeros tomar en cuenta el desarrollo de este proyecto ya que nos permitió como equipo fortalecer habilidades clave como el análisis crítico, la investigación de información, el trabajo colaborativo y la capacidad de proponer soluciones creativas frente a un entorno competitivo. En conclusión, la planeación estratégica de mercadotecnia no solo es una herramienta teórica, sino una guía práctica que permite a las organizaciones y a los futuros profesionales de la administración diseñar acciones de marketing más efectivas, medibles y orientadas a generar valor tanto para el cliente como para la empresa.</a:t>
            </a:r>
          </a:p>
        </p:txBody>
      </p:sp>
      <p:sp>
        <p:nvSpPr>
          <p:cNvPr id="6" name="Freeform 6"/>
          <p:cNvSpPr/>
          <p:nvPr/>
        </p:nvSpPr>
        <p:spPr>
          <a:xfrm rot="5400000">
            <a:off x="612203" y="118094"/>
            <a:ext cx="2512752" cy="2964899"/>
          </a:xfrm>
          <a:custGeom>
            <a:avLst/>
            <a:gdLst/>
            <a:ahLst/>
            <a:cxnLst/>
            <a:rect l="l" t="t" r="r" b="b"/>
            <a:pathLst>
              <a:path w="2512752" h="2964899">
                <a:moveTo>
                  <a:pt x="0" y="0"/>
                </a:moveTo>
                <a:lnTo>
                  <a:pt x="2512752" y="0"/>
                </a:lnTo>
                <a:lnTo>
                  <a:pt x="2512752" y="2964899"/>
                </a:lnTo>
                <a:lnTo>
                  <a:pt x="0" y="2964899"/>
                </a:lnTo>
                <a:lnTo>
                  <a:pt x="0" y="0"/>
                </a:lnTo>
                <a:close/>
              </a:path>
            </a:pathLst>
          </a:custGeom>
          <a:blipFill>
            <a:blip r:embed="rId2"/>
            <a:stretch>
              <a:fillRect/>
            </a:stretch>
          </a:blipFill>
        </p:spPr>
        <p:txBody>
          <a:bodyPr/>
          <a:lstStyle/>
          <a:p>
            <a:endParaRPr lang="es-MX"/>
          </a:p>
        </p:txBody>
      </p:sp>
      <p:sp>
        <p:nvSpPr>
          <p:cNvPr id="7" name="TextBox 7"/>
          <p:cNvSpPr txBox="1"/>
          <p:nvPr/>
        </p:nvSpPr>
        <p:spPr>
          <a:xfrm>
            <a:off x="5860071" y="1141737"/>
            <a:ext cx="6581477" cy="1110109"/>
          </a:xfrm>
          <a:prstGeom prst="rect">
            <a:avLst/>
          </a:prstGeom>
        </p:spPr>
        <p:txBody>
          <a:bodyPr lIns="0" tIns="0" rIns="0" bIns="0" rtlCol="0" anchor="t">
            <a:spAutoFit/>
          </a:bodyPr>
          <a:lstStyle/>
          <a:p>
            <a:pPr algn="ctr">
              <a:lnSpc>
                <a:spcPts val="8061"/>
              </a:lnSpc>
            </a:pPr>
            <a:r>
              <a:rPr lang="en-US" sz="6061" spc="672">
                <a:solidFill>
                  <a:srgbClr val="000000"/>
                </a:solidFill>
                <a:latin typeface="The Seasons"/>
                <a:ea typeface="The Seasons"/>
                <a:cs typeface="The Seasons"/>
                <a:sym typeface="The Seasons"/>
              </a:rPr>
              <a:t>CONCLUSIÓN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664</Words>
  <Application>Microsoft Office PowerPoint</Application>
  <PresentationFormat>Personalizado</PresentationFormat>
  <Paragraphs>40</Paragraphs>
  <Slides>11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Raleway Heavy</vt:lpstr>
      <vt:lpstr>Calibri</vt:lpstr>
      <vt:lpstr>Arial</vt:lpstr>
      <vt:lpstr>The Seasons</vt:lpstr>
      <vt:lpstr>Atkinson Hyperlegible</vt:lpstr>
      <vt:lpstr>Atkinson Hyperlegible Bold</vt:lpstr>
      <vt:lpstr>Barlow Medium</vt:lpstr>
      <vt:lpstr>The Seasons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Diapositivas Tesis de Grado Orgánico Marrón y Blanco</dc:title>
  <dc:creator>sharon liney rivera aguilar</dc:creator>
  <cp:lastModifiedBy>241B39028 SHARON LINEY RIVERA AGUILAR</cp:lastModifiedBy>
  <cp:revision>2</cp:revision>
  <dcterms:created xsi:type="dcterms:W3CDTF">2006-08-16T00:00:00Z</dcterms:created>
  <dcterms:modified xsi:type="dcterms:W3CDTF">2025-11-27T18:53:34Z</dcterms:modified>
  <dc:identifier>DAG3TmF8D4M</dc:identifier>
</cp:coreProperties>
</file>